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57" r:id="rId3"/>
    <p:sldId id="269" r:id="rId4"/>
    <p:sldId id="270" r:id="rId5"/>
    <p:sldId id="313" r:id="rId6"/>
    <p:sldId id="314" r:id="rId7"/>
    <p:sldId id="271" r:id="rId8"/>
    <p:sldId id="272" r:id="rId9"/>
    <p:sldId id="273" r:id="rId10"/>
    <p:sldId id="274" r:id="rId11"/>
    <p:sldId id="258" r:id="rId12"/>
    <p:sldId id="282" r:id="rId13"/>
    <p:sldId id="283" r:id="rId14"/>
    <p:sldId id="284" r:id="rId15"/>
    <p:sldId id="277" r:id="rId16"/>
    <p:sldId id="291" r:id="rId17"/>
    <p:sldId id="292" r:id="rId18"/>
    <p:sldId id="293" r:id="rId19"/>
    <p:sldId id="316" r:id="rId20"/>
    <p:sldId id="262" r:id="rId21"/>
    <p:sldId id="301" r:id="rId22"/>
    <p:sldId id="263" r:id="rId23"/>
    <p:sldId id="264" r:id="rId24"/>
    <p:sldId id="265" r:id="rId25"/>
    <p:sldId id="266" r:id="rId26"/>
    <p:sldId id="267" r:id="rId27"/>
    <p:sldId id="268" r:id="rId28"/>
    <p:sldId id="295" r:id="rId29"/>
    <p:sldId id="296" r:id="rId30"/>
    <p:sldId id="298" r:id="rId31"/>
    <p:sldId id="297" r:id="rId32"/>
    <p:sldId id="275" r:id="rId33"/>
    <p:sldId id="276" r:id="rId34"/>
    <p:sldId id="285" r:id="rId35"/>
    <p:sldId id="323" r:id="rId36"/>
    <p:sldId id="287" r:id="rId37"/>
    <p:sldId id="286" r:id="rId38"/>
    <p:sldId id="289" r:id="rId39"/>
    <p:sldId id="290" r:id="rId40"/>
    <p:sldId id="278" r:id="rId41"/>
    <p:sldId id="317" r:id="rId42"/>
    <p:sldId id="279" r:id="rId43"/>
    <p:sldId id="318" r:id="rId44"/>
    <p:sldId id="320" r:id="rId45"/>
    <p:sldId id="307" r:id="rId46"/>
    <p:sldId id="308" r:id="rId47"/>
    <p:sldId id="309" r:id="rId48"/>
    <p:sldId id="310" r:id="rId49"/>
    <p:sldId id="311" r:id="rId50"/>
    <p:sldId id="312" r:id="rId51"/>
    <p:sldId id="321" r:id="rId52"/>
    <p:sldId id="303" r:id="rId53"/>
    <p:sldId id="304" r:id="rId54"/>
    <p:sldId id="305" r:id="rId55"/>
    <p:sldId id="306" r:id="rId56"/>
    <p:sldId id="299" r:id="rId57"/>
    <p:sldId id="322" r:id="rId58"/>
  </p:sldIdLst>
  <p:sldSz cx="9144000" cy="6858000" type="screen4x3"/>
  <p:notesSz cx="6805613" cy="9939338"/>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74" y="4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a:defRPr sz="1200"/>
            </a:lvl1pPr>
          </a:lstStyle>
          <a:p>
            <a:fld id="{D80EE7BF-D02A-41D9-B820-31B1C2E25605}" type="datetimeFigureOut">
              <a:rPr lang="en-AU" smtClean="0"/>
              <a:pPr/>
              <a:t>28/09/2011</a:t>
            </a:fld>
            <a:endParaRPr lang="en-AU"/>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1038" y="4721225"/>
            <a:ext cx="5443537" cy="44719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1440" tIns="45720" rIns="91440" bIns="45720" rtlCol="0" anchor="b"/>
          <a:lstStyle>
            <a:lvl1pPr algn="r">
              <a:defRPr sz="1200"/>
            </a:lvl1pPr>
          </a:lstStyle>
          <a:p>
            <a:fld id="{04DCB708-A6F1-42F3-89F7-9320200EA5B3}" type="slidenum">
              <a:rPr lang="en-AU" smtClean="0"/>
              <a:pPr/>
              <a:t>‹#›</a:t>
            </a:fld>
            <a:endParaRPr lang="en-AU"/>
          </a:p>
        </p:txBody>
      </p:sp>
    </p:spTree>
    <p:extLst>
      <p:ext uri="{BB962C8B-B14F-4D97-AF65-F5344CB8AC3E}">
        <p14:creationId xmlns:p14="http://schemas.microsoft.com/office/powerpoint/2010/main" val="1059577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03D4026-7ECA-4814-96B8-D9FDBA2BF3E0}" type="slidenum">
              <a:rPr lang="en-AU" smtClean="0"/>
              <a:pPr/>
              <a:t>21</a:t>
            </a:fld>
            <a:endParaRPr lang="en-AU"/>
          </a:p>
        </p:txBody>
      </p:sp>
    </p:spTree>
    <p:extLst>
      <p:ext uri="{BB962C8B-B14F-4D97-AF65-F5344CB8AC3E}">
        <p14:creationId xmlns:p14="http://schemas.microsoft.com/office/powerpoint/2010/main" val="14021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725013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2660198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3352958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4261898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2433296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1845350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4197052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130654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4192572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1033969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203B9B-931A-468B-97B1-0666E9C9E66A}" type="datetimeFigureOut">
              <a:rPr lang="en-AU" smtClean="0"/>
              <a:pPr/>
              <a:t>28/09/2011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17FFF3B-A482-4F48-8F0A-4CBC26C8EDED}" type="slidenum">
              <a:rPr lang="en-AU" smtClean="0"/>
              <a:pPr/>
              <a:t>‹#›</a:t>
            </a:fld>
            <a:endParaRPr lang="en-AU"/>
          </a:p>
        </p:txBody>
      </p:sp>
    </p:spTree>
    <p:extLst>
      <p:ext uri="{BB962C8B-B14F-4D97-AF65-F5344CB8AC3E}">
        <p14:creationId xmlns:p14="http://schemas.microsoft.com/office/powerpoint/2010/main" val="1582882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03B9B-931A-468B-97B1-0666E9C9E66A}" type="datetimeFigureOut">
              <a:rPr lang="en-AU" smtClean="0"/>
              <a:pPr/>
              <a:t>28/09/2011</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7FFF3B-A482-4F48-8F0A-4CBC26C8EDED}" type="slidenum">
              <a:rPr lang="en-AU" smtClean="0"/>
              <a:pPr/>
              <a:t>‹#›</a:t>
            </a:fld>
            <a:endParaRPr lang="en-AU"/>
          </a:p>
        </p:txBody>
      </p:sp>
    </p:spTree>
    <p:extLst>
      <p:ext uri="{BB962C8B-B14F-4D97-AF65-F5344CB8AC3E}">
        <p14:creationId xmlns:p14="http://schemas.microsoft.com/office/powerpoint/2010/main" val="2510638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detwww.det.nsw.edu.au/it/t4l/t4l_servers/faqs.ht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oasis.schools.nsw.edu.au/"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sigroup.com.au/shop-school-students.html" TargetMode="External"/><Relationship Id="rId2" Type="http://schemas.openxmlformats.org/officeDocument/2006/relationships/hyperlink" Target="http://www.sigroup.com.au/shop-teachers-employees.html" TargetMode="External"/><Relationship Id="rId1" Type="http://schemas.openxmlformats.org/officeDocument/2006/relationships/slideLayout" Target="../slideLayouts/slideLayout2.xml"/><Relationship Id="rId4" Type="http://schemas.openxmlformats.org/officeDocument/2006/relationships/hyperlink" Target="http://www.sigroup.com.au/shop-schools.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srteched.det.nsw.edu.au/"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etwww.det.nsw.edu.au/it/services/media/Installation_Overview.pdf" TargetMode="External"/><Relationship Id="rId2" Type="http://schemas.openxmlformats.org/officeDocument/2006/relationships/hyperlink" Target="http://www.surveygizmo.com/s3/556836/T4LE"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504360"/>
            <a:ext cx="7772400" cy="1470025"/>
          </a:xfrm>
        </p:spPr>
        <p:txBody>
          <a:bodyPr/>
          <a:lstStyle/>
          <a:p>
            <a:r>
              <a:rPr lang="en-AU" dirty="0" smtClean="0"/>
              <a:t>SWSR</a:t>
            </a:r>
            <a:br>
              <a:rPr lang="en-AU" dirty="0" smtClean="0"/>
            </a:br>
            <a:r>
              <a:rPr lang="en-AU" dirty="0" smtClean="0"/>
              <a:t>ICT Coordinators Update</a:t>
            </a:r>
            <a:endParaRPr lang="en-AU" dirty="0"/>
          </a:p>
        </p:txBody>
      </p:sp>
      <p:sp>
        <p:nvSpPr>
          <p:cNvPr id="3" name="Subtitle 2"/>
          <p:cNvSpPr>
            <a:spLocks noGrp="1"/>
          </p:cNvSpPr>
          <p:nvPr>
            <p:ph type="subTitle" idx="1"/>
          </p:nvPr>
        </p:nvSpPr>
        <p:spPr>
          <a:xfrm>
            <a:off x="1331640" y="2924944"/>
            <a:ext cx="6400800" cy="1752600"/>
          </a:xfrm>
        </p:spPr>
        <p:txBody>
          <a:bodyPr>
            <a:normAutofit/>
          </a:bodyPr>
          <a:lstStyle/>
          <a:p>
            <a:r>
              <a:rPr lang="en-AU" dirty="0" smtClean="0"/>
              <a:t>Term 3 2011</a:t>
            </a:r>
          </a:p>
          <a:p>
            <a:endParaRPr lang="en-AU" sz="1000" dirty="0" smtClean="0"/>
          </a:p>
          <a:p>
            <a:endParaRPr lang="en-AU" sz="1000" dirty="0" smtClean="0"/>
          </a:p>
          <a:p>
            <a:endParaRPr lang="en-AU" sz="1000" dirty="0" smtClean="0"/>
          </a:p>
          <a:p>
            <a:endParaRPr lang="en-AU" sz="1000" dirty="0" smtClean="0"/>
          </a:p>
          <a:p>
            <a:endParaRPr lang="en-AU" sz="1000" dirty="0" smtClean="0"/>
          </a:p>
          <a:p>
            <a:r>
              <a:rPr lang="en-AU" sz="1000" dirty="0" smtClean="0"/>
              <a:t>Version 14.0</a:t>
            </a:r>
          </a:p>
          <a:p>
            <a:endParaRPr lang="en-AU" sz="1000" dirty="0"/>
          </a:p>
          <a:p>
            <a:endParaRPr lang="en-AU" sz="1000" dirty="0" smtClean="0"/>
          </a:p>
          <a:p>
            <a:endParaRPr lang="en-AU" sz="1000" dirty="0"/>
          </a:p>
          <a:p>
            <a:endParaRPr lang="en-AU" sz="1000" dirty="0" smtClean="0"/>
          </a:p>
          <a:p>
            <a:endParaRPr lang="en-AU" sz="1000" dirty="0"/>
          </a:p>
          <a:p>
            <a:endParaRPr lang="en-AU" sz="1000" dirty="0"/>
          </a:p>
        </p:txBody>
      </p:sp>
      <p:pic>
        <p:nvPicPr>
          <p:cNvPr id="5" name="Picture 4" descr="Blue DEC logo.png"/>
          <p:cNvPicPr/>
          <p:nvPr/>
        </p:nvPicPr>
        <p:blipFill>
          <a:blip r:embed="rId2" cstate="print"/>
          <a:stretch>
            <a:fillRect/>
          </a:stretch>
        </p:blipFill>
        <p:spPr>
          <a:xfrm>
            <a:off x="179512" y="188640"/>
            <a:ext cx="4608512" cy="129614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4500562"/>
            <a:ext cx="2143125" cy="2143125"/>
          </a:xfrm>
          <a:prstGeom prst="rect">
            <a:avLst/>
          </a:prstGeom>
        </p:spPr>
      </p:pic>
      <p:sp>
        <p:nvSpPr>
          <p:cNvPr id="6" name="TextBox 5"/>
          <p:cNvSpPr txBox="1"/>
          <p:nvPr/>
        </p:nvSpPr>
        <p:spPr>
          <a:xfrm>
            <a:off x="611560" y="5445224"/>
            <a:ext cx="6028456" cy="400110"/>
          </a:xfrm>
          <a:prstGeom prst="rect">
            <a:avLst/>
          </a:prstGeom>
          <a:noFill/>
        </p:spPr>
        <p:txBody>
          <a:bodyPr wrap="square" rtlCol="0">
            <a:spAutoFit/>
          </a:bodyPr>
          <a:lstStyle/>
          <a:p>
            <a:pPr algn="r"/>
            <a:r>
              <a:rPr lang="en-AU" sz="2000" dirty="0" smtClean="0"/>
              <a:t>Please mute your microphone on the Tandberg remote</a:t>
            </a:r>
            <a:endParaRPr lang="en-AU" sz="2000" dirty="0"/>
          </a:p>
        </p:txBody>
      </p:sp>
    </p:spTree>
    <p:extLst>
      <p:ext uri="{BB962C8B-B14F-4D97-AF65-F5344CB8AC3E}">
        <p14:creationId xmlns:p14="http://schemas.microsoft.com/office/powerpoint/2010/main" val="3570486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p:txBody>
          <a:bodyPr>
            <a:normAutofit lnSpcReduction="10000"/>
          </a:bodyPr>
          <a:lstStyle/>
          <a:p>
            <a:r>
              <a:rPr lang="en-AU" dirty="0" smtClean="0">
                <a:effectLst/>
              </a:rPr>
              <a:t>For more information, visit the eT4L servers </a:t>
            </a:r>
            <a:r>
              <a:rPr lang="en-AU" dirty="0" smtClean="0">
                <a:effectLst/>
                <a:hlinkClick r:id="rId2"/>
              </a:rPr>
              <a:t>FAQ page</a:t>
            </a:r>
            <a:r>
              <a:rPr lang="en-AU" dirty="0" smtClean="0">
                <a:effectLst/>
              </a:rPr>
              <a:t>.</a:t>
            </a:r>
          </a:p>
          <a:p>
            <a:endParaRPr lang="en-AU" dirty="0"/>
          </a:p>
          <a:p>
            <a:pPr marL="0" indent="0">
              <a:buNone/>
            </a:pPr>
            <a:r>
              <a:rPr lang="en-AU" b="1" dirty="0" smtClean="0">
                <a:effectLst/>
              </a:rPr>
              <a:t>eT4L Server (Dell PowerEdge T610)</a:t>
            </a:r>
            <a:br>
              <a:rPr lang="en-AU" b="1" dirty="0" smtClean="0">
                <a:effectLst/>
              </a:rPr>
            </a:br>
            <a:r>
              <a:rPr lang="en-AU" dirty="0" smtClean="0">
                <a:effectLst/>
              </a:rPr>
              <a:t>Height: 44.1 cm</a:t>
            </a:r>
            <a:br>
              <a:rPr lang="en-AU" dirty="0" smtClean="0">
                <a:effectLst/>
              </a:rPr>
            </a:br>
            <a:r>
              <a:rPr lang="en-AU" dirty="0" smtClean="0">
                <a:effectLst/>
              </a:rPr>
              <a:t>Width: 21.8 cm</a:t>
            </a:r>
            <a:br>
              <a:rPr lang="en-AU" dirty="0" smtClean="0">
                <a:effectLst/>
              </a:rPr>
            </a:br>
            <a:r>
              <a:rPr lang="en-AU" dirty="0" smtClean="0">
                <a:effectLst/>
              </a:rPr>
              <a:t>Depth: 62.1 cm</a:t>
            </a:r>
            <a:br>
              <a:rPr lang="en-AU" dirty="0" smtClean="0">
                <a:effectLst/>
              </a:rPr>
            </a:br>
            <a:r>
              <a:rPr lang="en-AU" dirty="0" smtClean="0">
                <a:effectLst/>
              </a:rPr>
              <a:t>Weight (max): 35.0 kg</a:t>
            </a:r>
            <a:br>
              <a:rPr lang="en-AU" dirty="0" smtClean="0">
                <a:effectLst/>
              </a:rPr>
            </a:br>
            <a:r>
              <a:rPr lang="en-AU" dirty="0" smtClean="0">
                <a:effectLst/>
              </a:rPr>
              <a:t>Weight (empty): 20.2 kg</a:t>
            </a:r>
            <a:endParaRPr lang="en-AU"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1622" y="3717032"/>
            <a:ext cx="2219325"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494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T4L Rollout</a:t>
            </a:r>
            <a:endParaRPr lang="en-AU" dirty="0"/>
          </a:p>
        </p:txBody>
      </p:sp>
      <p:sp>
        <p:nvSpPr>
          <p:cNvPr id="3" name="Content Placeholder 2"/>
          <p:cNvSpPr>
            <a:spLocks noGrp="1"/>
          </p:cNvSpPr>
          <p:nvPr>
            <p:ph idx="1"/>
          </p:nvPr>
        </p:nvSpPr>
        <p:spPr>
          <a:xfrm>
            <a:off x="251520" y="1600200"/>
            <a:ext cx="8568952" cy="4525963"/>
          </a:xfrm>
        </p:spPr>
        <p:txBody>
          <a:bodyPr>
            <a:normAutofit fontScale="92500"/>
          </a:bodyPr>
          <a:lstStyle/>
          <a:p>
            <a:r>
              <a:rPr lang="en-AU" dirty="0" smtClean="0"/>
              <a:t>The </a:t>
            </a:r>
            <a:r>
              <a:rPr lang="en-AU" dirty="0"/>
              <a:t>2010 T4L Rollout was completed early this </a:t>
            </a:r>
            <a:r>
              <a:rPr lang="en-AU" dirty="0" smtClean="0"/>
              <a:t>year with </a:t>
            </a:r>
            <a:r>
              <a:rPr lang="en-AU" dirty="0"/>
              <a:t>the final Lenovo Desktops </a:t>
            </a:r>
            <a:r>
              <a:rPr lang="en-AU" dirty="0" smtClean="0"/>
              <a:t>being delivered.</a:t>
            </a:r>
            <a:endParaRPr lang="en-AU" dirty="0"/>
          </a:p>
          <a:p>
            <a:r>
              <a:rPr lang="en-AU" dirty="0" smtClean="0"/>
              <a:t>This </a:t>
            </a:r>
            <a:r>
              <a:rPr lang="en-AU" dirty="0"/>
              <a:t>completes the second year of the proposed 4 year T4L program, with half of the total allocation now in schools </a:t>
            </a:r>
            <a:r>
              <a:rPr lang="en-AU" i="1" dirty="0"/>
              <a:t>(P5/6 schools are 100</a:t>
            </a:r>
            <a:r>
              <a:rPr lang="en-AU" i="1" dirty="0" smtClean="0"/>
              <a:t>%)</a:t>
            </a:r>
            <a:endParaRPr lang="en-AU" dirty="0">
              <a:solidFill>
                <a:srgbClr val="FF0000"/>
              </a:solidFill>
            </a:endParaRPr>
          </a:p>
          <a:p>
            <a:r>
              <a:rPr lang="en-AU" dirty="0"/>
              <a:t>Unless there is significant change in student numbers the 2011 T4L Rollout will be roughly the same as last </a:t>
            </a:r>
            <a:r>
              <a:rPr lang="en-AU" dirty="0" smtClean="0"/>
              <a:t>year.</a:t>
            </a:r>
            <a:endParaRPr lang="en-AU" dirty="0"/>
          </a:p>
        </p:txBody>
      </p:sp>
    </p:spTree>
    <p:extLst>
      <p:ext uri="{BB962C8B-B14F-4D97-AF65-F5344CB8AC3E}">
        <p14:creationId xmlns:p14="http://schemas.microsoft.com/office/powerpoint/2010/main" val="3237050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T4L Rollout</a:t>
            </a:r>
            <a:endParaRPr lang="en-AU" dirty="0"/>
          </a:p>
        </p:txBody>
      </p:sp>
      <p:sp>
        <p:nvSpPr>
          <p:cNvPr id="3" name="Content Placeholder 2"/>
          <p:cNvSpPr>
            <a:spLocks noGrp="1"/>
          </p:cNvSpPr>
          <p:nvPr>
            <p:ph idx="1"/>
          </p:nvPr>
        </p:nvSpPr>
        <p:spPr/>
        <p:txBody>
          <a:bodyPr/>
          <a:lstStyle/>
          <a:p>
            <a:pPr marL="0" indent="0">
              <a:buNone/>
            </a:pPr>
            <a:endParaRPr lang="en-AU"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404664"/>
            <a:ext cx="8687851" cy="5407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T4L Rollout</a:t>
            </a:r>
          </a:p>
        </p:txBody>
      </p:sp>
      <p:sp>
        <p:nvSpPr>
          <p:cNvPr id="3" name="Content Placeholder 2"/>
          <p:cNvSpPr>
            <a:spLocks noGrp="1"/>
          </p:cNvSpPr>
          <p:nvPr>
            <p:ph idx="1"/>
          </p:nvPr>
        </p:nvSpPr>
        <p:spPr/>
        <p:txBody>
          <a:bodyPr/>
          <a:lstStyle/>
          <a:p>
            <a:pPr marL="0" indent="0">
              <a:buNone/>
            </a:pPr>
            <a:endParaRPr lang="en-AU"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263" y="1719263"/>
            <a:ext cx="8753475"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79442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836712"/>
            <a:ext cx="8892925" cy="5546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755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Computer Coordinator Funding</a:t>
            </a:r>
            <a:endParaRPr lang="en-AU"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4334137"/>
              </p:ext>
            </p:extLst>
          </p:nvPr>
        </p:nvGraphicFramePr>
        <p:xfrm>
          <a:off x="1262688" y="2951078"/>
          <a:ext cx="6408712" cy="3456387"/>
        </p:xfrm>
        <a:graphic>
          <a:graphicData uri="http://schemas.openxmlformats.org/drawingml/2006/table">
            <a:tbl>
              <a:tblPr firstRow="1" firstCol="1" bandRow="1">
                <a:tableStyleId>{5C22544A-7EE6-4342-B048-85BDC9FD1C3A}</a:tableStyleId>
              </a:tblPr>
              <a:tblGrid>
                <a:gridCol w="1887941"/>
                <a:gridCol w="4520771"/>
              </a:tblGrid>
              <a:tr h="314217">
                <a:tc>
                  <a:txBody>
                    <a:bodyPr/>
                    <a:lstStyle/>
                    <a:p>
                      <a:pPr algn="just">
                        <a:spcAft>
                          <a:spcPts val="0"/>
                        </a:spcAft>
                      </a:pPr>
                      <a:r>
                        <a:rPr lang="en-US" sz="1000" dirty="0">
                          <a:effectLst/>
                        </a:rPr>
                        <a:t>Teacher FTE</a:t>
                      </a:r>
                      <a:endParaRPr lang="en-AU" sz="1100" dirty="0">
                        <a:effectLst/>
                        <a:latin typeface="Calibri"/>
                        <a:ea typeface="Calibri"/>
                      </a:endParaRPr>
                    </a:p>
                  </a:txBody>
                  <a:tcPr marL="68580" marR="68580" marT="0" marB="0"/>
                </a:tc>
                <a:tc>
                  <a:txBody>
                    <a:bodyPr/>
                    <a:lstStyle/>
                    <a:p>
                      <a:pPr algn="just">
                        <a:spcAft>
                          <a:spcPts val="0"/>
                        </a:spcAft>
                      </a:pPr>
                      <a:r>
                        <a:rPr lang="en-US" sz="1000">
                          <a:effectLst/>
                        </a:rPr>
                        <a:t>Semester 1 2011 Entitlement  </a:t>
                      </a:r>
                      <a:endParaRPr lang="en-AU" sz="1100">
                        <a:effectLst/>
                        <a:latin typeface="Calibri"/>
                        <a:ea typeface="Calibri"/>
                      </a:endParaRPr>
                    </a:p>
                  </a:txBody>
                  <a:tcPr marL="68580" marR="68580" marT="0" marB="0"/>
                </a:tc>
              </a:tr>
              <a:tr h="314217">
                <a:tc>
                  <a:txBody>
                    <a:bodyPr/>
                    <a:lstStyle/>
                    <a:p>
                      <a:pPr algn="just">
                        <a:spcAft>
                          <a:spcPts val="0"/>
                        </a:spcAft>
                      </a:pPr>
                      <a:r>
                        <a:rPr lang="en-US" sz="1000">
                          <a:effectLst/>
                        </a:rPr>
                        <a:t>0 to 9.999</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1,943</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dirty="0">
                          <a:effectLst/>
                        </a:rPr>
                        <a:t>10 to 24.999</a:t>
                      </a:r>
                      <a:endParaRPr lang="en-AU" sz="1100" dirty="0">
                        <a:effectLst/>
                        <a:latin typeface="Calibri"/>
                        <a:ea typeface="Calibri"/>
                      </a:endParaRPr>
                    </a:p>
                  </a:txBody>
                  <a:tcPr marL="68580" marR="68580" marT="0" marB="0"/>
                </a:tc>
                <a:tc>
                  <a:txBody>
                    <a:bodyPr/>
                    <a:lstStyle/>
                    <a:p>
                      <a:pPr algn="r">
                        <a:spcAft>
                          <a:spcPts val="0"/>
                        </a:spcAft>
                      </a:pPr>
                      <a:r>
                        <a:rPr lang="en-AU" sz="1000" dirty="0">
                          <a:effectLst/>
                        </a:rPr>
                        <a:t>3,888</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dirty="0">
                          <a:effectLst/>
                        </a:rPr>
                        <a:t>25 to 39.999</a:t>
                      </a:r>
                      <a:endParaRPr lang="en-AU" sz="1100" dirty="0">
                        <a:effectLst/>
                        <a:latin typeface="Calibri"/>
                        <a:ea typeface="Calibri"/>
                      </a:endParaRPr>
                    </a:p>
                  </a:txBody>
                  <a:tcPr marL="68580" marR="68580" marT="0" marB="0"/>
                </a:tc>
                <a:tc>
                  <a:txBody>
                    <a:bodyPr/>
                    <a:lstStyle/>
                    <a:p>
                      <a:pPr algn="r">
                        <a:spcAft>
                          <a:spcPts val="0"/>
                        </a:spcAft>
                      </a:pPr>
                      <a:r>
                        <a:rPr lang="en-AU" sz="1000" dirty="0">
                          <a:effectLst/>
                        </a:rPr>
                        <a:t>7,655</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a:effectLst/>
                        </a:rPr>
                        <a:t>40 to 49.999</a:t>
                      </a:r>
                      <a:endParaRPr lang="en-AU" sz="1100">
                        <a:effectLst/>
                        <a:latin typeface="Calibri"/>
                        <a:ea typeface="Calibri"/>
                      </a:endParaRPr>
                    </a:p>
                  </a:txBody>
                  <a:tcPr marL="68580" marR="68580" marT="0" marB="0"/>
                </a:tc>
                <a:tc>
                  <a:txBody>
                    <a:bodyPr/>
                    <a:lstStyle/>
                    <a:p>
                      <a:pPr algn="r">
                        <a:spcAft>
                          <a:spcPts val="0"/>
                        </a:spcAft>
                      </a:pPr>
                      <a:r>
                        <a:rPr lang="en-AU" sz="1000">
                          <a:effectLst/>
                        </a:rPr>
                        <a:t>11,056</a:t>
                      </a:r>
                      <a:endParaRPr lang="en-AU" sz="1100">
                        <a:effectLst/>
                        <a:latin typeface="Calibri"/>
                        <a:ea typeface="Calibri"/>
                      </a:endParaRPr>
                    </a:p>
                  </a:txBody>
                  <a:tcPr marL="68580" marR="68580" marT="0" marB="0" anchor="b"/>
                </a:tc>
              </a:tr>
              <a:tr h="314217">
                <a:tc>
                  <a:txBody>
                    <a:bodyPr/>
                    <a:lstStyle/>
                    <a:p>
                      <a:pPr algn="just">
                        <a:spcAft>
                          <a:spcPts val="0"/>
                        </a:spcAft>
                      </a:pPr>
                      <a:r>
                        <a:rPr lang="en-US" sz="1000">
                          <a:effectLst/>
                        </a:rPr>
                        <a:t>50 to 59.999</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13,729</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a:effectLst/>
                        </a:rPr>
                        <a:t>60 to 69.999</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17,125</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a:effectLst/>
                        </a:rPr>
                        <a:t>70 to 79.999</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22,963</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a:effectLst/>
                        </a:rPr>
                        <a:t>80 to 84.999</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27,458</a:t>
                      </a:r>
                      <a:endParaRPr lang="en-AU" sz="1100" dirty="0">
                        <a:effectLst/>
                        <a:latin typeface="Calibri"/>
                        <a:ea typeface="Calibri"/>
                      </a:endParaRPr>
                    </a:p>
                  </a:txBody>
                  <a:tcPr marL="68580" marR="68580" marT="0" marB="0" anchor="b"/>
                </a:tc>
              </a:tr>
              <a:tr h="314217">
                <a:tc>
                  <a:txBody>
                    <a:bodyPr/>
                    <a:lstStyle/>
                    <a:p>
                      <a:pPr algn="just">
                        <a:spcAft>
                          <a:spcPts val="0"/>
                        </a:spcAft>
                      </a:pPr>
                      <a:r>
                        <a:rPr lang="en-US" sz="1000">
                          <a:effectLst/>
                        </a:rPr>
                        <a:t>85 to 89.999            </a:t>
                      </a:r>
                      <a:endParaRPr lang="en-AU" sz="1100">
                        <a:effectLst/>
                        <a:latin typeface="Calibri"/>
                        <a:ea typeface="Calibri"/>
                      </a:endParaRPr>
                    </a:p>
                  </a:txBody>
                  <a:tcPr marL="68580" marR="68580" marT="0" marB="0"/>
                </a:tc>
                <a:tc>
                  <a:txBody>
                    <a:bodyPr/>
                    <a:lstStyle/>
                    <a:p>
                      <a:pPr algn="r">
                        <a:spcAft>
                          <a:spcPts val="0"/>
                        </a:spcAft>
                      </a:pPr>
                      <a:r>
                        <a:rPr lang="en-AU" sz="1000">
                          <a:effectLst/>
                        </a:rPr>
                        <a:t>32,075</a:t>
                      </a:r>
                      <a:endParaRPr lang="en-AU" sz="1100">
                        <a:effectLst/>
                        <a:latin typeface="Calibri"/>
                        <a:ea typeface="Calibri"/>
                      </a:endParaRPr>
                    </a:p>
                  </a:txBody>
                  <a:tcPr marL="68580" marR="68580" marT="0" marB="0" anchor="b"/>
                </a:tc>
              </a:tr>
              <a:tr h="314217">
                <a:tc>
                  <a:txBody>
                    <a:bodyPr/>
                    <a:lstStyle/>
                    <a:p>
                      <a:pPr algn="just">
                        <a:spcAft>
                          <a:spcPts val="0"/>
                        </a:spcAft>
                      </a:pPr>
                      <a:r>
                        <a:rPr lang="en-US" sz="1000">
                          <a:effectLst/>
                        </a:rPr>
                        <a:t>90 and above</a:t>
                      </a:r>
                      <a:endParaRPr lang="en-AU" sz="1100">
                        <a:effectLst/>
                        <a:latin typeface="Calibri"/>
                        <a:ea typeface="Calibri"/>
                      </a:endParaRPr>
                    </a:p>
                  </a:txBody>
                  <a:tcPr marL="68580" marR="68580" marT="0" marB="0"/>
                </a:tc>
                <a:tc>
                  <a:txBody>
                    <a:bodyPr/>
                    <a:lstStyle/>
                    <a:p>
                      <a:pPr algn="r">
                        <a:spcAft>
                          <a:spcPts val="0"/>
                        </a:spcAft>
                      </a:pPr>
                      <a:r>
                        <a:rPr lang="en-AU" sz="1000" dirty="0">
                          <a:effectLst/>
                        </a:rPr>
                        <a:t>36,691</a:t>
                      </a:r>
                      <a:endParaRPr lang="en-AU" sz="1100" dirty="0">
                        <a:effectLst/>
                        <a:latin typeface="Calibri"/>
                        <a:ea typeface="Calibri"/>
                      </a:endParaRPr>
                    </a:p>
                  </a:txBody>
                  <a:tcPr marL="68580" marR="68580" marT="0" marB="0" anchor="b"/>
                </a:tc>
              </a:tr>
            </a:tbl>
          </a:graphicData>
        </a:graphic>
      </p:graphicFrame>
      <p:sp>
        <p:nvSpPr>
          <p:cNvPr id="3" name="Rectangle 2"/>
          <p:cNvSpPr/>
          <p:nvPr/>
        </p:nvSpPr>
        <p:spPr>
          <a:xfrm>
            <a:off x="182568" y="1196752"/>
            <a:ext cx="8568952" cy="1754326"/>
          </a:xfrm>
          <a:prstGeom prst="rect">
            <a:avLst/>
          </a:prstGeom>
        </p:spPr>
        <p:txBody>
          <a:bodyPr wrap="square">
            <a:spAutoFit/>
          </a:bodyPr>
          <a:lstStyle/>
          <a:p>
            <a:r>
              <a:rPr lang="en-AU" dirty="0"/>
              <a:t>Please note that while this grant is tied, schools are able to apply these funds in a flexible manner to co-ordinate and integrate classroom computer resources with teaching, learning and training programs. </a:t>
            </a:r>
          </a:p>
          <a:p>
            <a:endParaRPr lang="en-AU" dirty="0" smtClean="0"/>
          </a:p>
          <a:p>
            <a:r>
              <a:rPr lang="en-AU" dirty="0" smtClean="0"/>
              <a:t>Enquiries </a:t>
            </a:r>
            <a:r>
              <a:rPr lang="en-AU" dirty="0"/>
              <a:t>concerning this scheme should be directed to the School and Regional Financial Operations Unit by telephone on 13 10 72.</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Global Funding – </a:t>
            </a:r>
            <a:r>
              <a:rPr lang="en-AU" dirty="0"/>
              <a:t>C</a:t>
            </a:r>
            <a:r>
              <a:rPr lang="en-AU" dirty="0" smtClean="0"/>
              <a:t>omputer Education</a:t>
            </a:r>
            <a:endParaRPr lang="en-AU"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406"/>
          <a:stretch/>
        </p:blipFill>
        <p:spPr bwMode="auto">
          <a:xfrm>
            <a:off x="971550" y="1391920"/>
            <a:ext cx="7200900" cy="422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0809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Global Funding – Computer Education</a:t>
            </a: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2488" y="1412776"/>
            <a:ext cx="7439025"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16973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Global Funding – Computer Education</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919288"/>
            <a:ext cx="8035787" cy="3597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81564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Global Funding – Computer Education</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984038"/>
            <a:ext cx="7464690" cy="3540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0320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Agenda</a:t>
            </a:r>
            <a:endParaRPr lang="en-AU" dirty="0"/>
          </a:p>
        </p:txBody>
      </p:sp>
      <p:sp>
        <p:nvSpPr>
          <p:cNvPr id="3" name="TextBox 2"/>
          <p:cNvSpPr txBox="1"/>
          <p:nvPr/>
        </p:nvSpPr>
        <p:spPr>
          <a:xfrm>
            <a:off x="395536" y="1268760"/>
            <a:ext cx="8136904" cy="5724644"/>
          </a:xfrm>
          <a:prstGeom prst="rect">
            <a:avLst/>
          </a:prstGeom>
          <a:noFill/>
        </p:spPr>
        <p:txBody>
          <a:bodyPr wrap="square" rtlCol="0">
            <a:spAutoFit/>
          </a:bodyPr>
          <a:lstStyle/>
          <a:p>
            <a:pPr marL="342900" indent="-342900">
              <a:buFont typeface="Arial" pitchFamily="34" charset="0"/>
              <a:buChar char="•"/>
            </a:pPr>
            <a:r>
              <a:rPr lang="en-AU" sz="2400" dirty="0" smtClean="0"/>
              <a:t>Enhanced T4L Server</a:t>
            </a:r>
          </a:p>
          <a:p>
            <a:pPr marL="342900" indent="-342900">
              <a:buFont typeface="Arial" pitchFamily="34" charset="0"/>
              <a:buChar char="•"/>
            </a:pPr>
            <a:r>
              <a:rPr lang="en-AU" sz="2400" dirty="0" smtClean="0"/>
              <a:t>T4L Rollout and </a:t>
            </a:r>
            <a:r>
              <a:rPr lang="en-AU" sz="2400" dirty="0"/>
              <a:t>C</a:t>
            </a:r>
            <a:r>
              <a:rPr lang="en-AU" sz="2400" dirty="0" smtClean="0"/>
              <a:t>omputer</a:t>
            </a:r>
            <a:r>
              <a:rPr lang="en-AU" sz="2400" dirty="0" smtClean="0">
                <a:solidFill>
                  <a:srgbClr val="FF0000"/>
                </a:solidFill>
              </a:rPr>
              <a:t> </a:t>
            </a:r>
            <a:r>
              <a:rPr lang="en-AU" sz="2400" dirty="0" smtClean="0"/>
              <a:t>Hardware Standards</a:t>
            </a:r>
          </a:p>
          <a:p>
            <a:pPr marL="342900" indent="-342900">
              <a:buFont typeface="Arial" pitchFamily="34" charset="0"/>
              <a:buChar char="•"/>
            </a:pPr>
            <a:r>
              <a:rPr lang="en-AU" sz="2400" dirty="0" smtClean="0"/>
              <a:t>Computer Coordinator Funding</a:t>
            </a:r>
          </a:p>
          <a:p>
            <a:pPr marL="342900" indent="-342900">
              <a:buFont typeface="Arial" pitchFamily="34" charset="0"/>
              <a:buChar char="•"/>
            </a:pPr>
            <a:r>
              <a:rPr lang="en-AU" sz="2400" dirty="0" smtClean="0"/>
              <a:t>Connected Classrooms</a:t>
            </a:r>
          </a:p>
          <a:p>
            <a:pPr marL="342900" indent="-342900">
              <a:buFont typeface="Arial" pitchFamily="34" charset="0"/>
              <a:buChar char="•"/>
            </a:pPr>
            <a:r>
              <a:rPr lang="en-AU" sz="2400" dirty="0" smtClean="0"/>
              <a:t>Windows 7 Issues</a:t>
            </a:r>
          </a:p>
          <a:p>
            <a:pPr marL="342900" indent="-342900">
              <a:buFont typeface="Arial" pitchFamily="34" charset="0"/>
              <a:buChar char="•"/>
            </a:pPr>
            <a:r>
              <a:rPr lang="en-AU" sz="2400" dirty="0" smtClean="0"/>
              <a:t>Software Ordering</a:t>
            </a:r>
          </a:p>
          <a:p>
            <a:pPr marL="342900" indent="-342900">
              <a:buFont typeface="Arial" pitchFamily="34" charset="0"/>
              <a:buChar char="•"/>
            </a:pPr>
            <a:r>
              <a:rPr lang="en-AU" sz="2400" dirty="0" err="1" smtClean="0"/>
              <a:t>Teched</a:t>
            </a:r>
            <a:r>
              <a:rPr lang="en-AU" sz="2400" dirty="0" smtClean="0"/>
              <a:t> Website</a:t>
            </a:r>
          </a:p>
          <a:p>
            <a:pPr marL="342900" indent="-342900">
              <a:buFont typeface="Arial" pitchFamily="34" charset="0"/>
              <a:buChar char="•"/>
            </a:pPr>
            <a:r>
              <a:rPr lang="en-AU" sz="2400" dirty="0" smtClean="0"/>
              <a:t>Wireless Infrastructure Planning</a:t>
            </a:r>
          </a:p>
          <a:p>
            <a:pPr marL="342900" indent="-342900">
              <a:buFont typeface="Arial" pitchFamily="34" charset="0"/>
              <a:buChar char="•"/>
            </a:pPr>
            <a:r>
              <a:rPr lang="en-AU" sz="2400" dirty="0" smtClean="0"/>
              <a:t>Useful </a:t>
            </a:r>
            <a:r>
              <a:rPr lang="en-AU" sz="2400" dirty="0" err="1" smtClean="0"/>
              <a:t>iPad</a:t>
            </a:r>
            <a:r>
              <a:rPr lang="en-AU" sz="2400" dirty="0" smtClean="0"/>
              <a:t> Applications</a:t>
            </a:r>
          </a:p>
          <a:p>
            <a:pPr marL="342900" indent="-342900">
              <a:buFont typeface="Arial" pitchFamily="34" charset="0"/>
              <a:buChar char="•"/>
            </a:pPr>
            <a:r>
              <a:rPr lang="en-AU" sz="2400" dirty="0" smtClean="0"/>
              <a:t>BER Defects</a:t>
            </a:r>
          </a:p>
          <a:p>
            <a:pPr marL="342900" indent="-342900">
              <a:buFont typeface="Arial" pitchFamily="34" charset="0"/>
              <a:buChar char="•"/>
            </a:pPr>
            <a:r>
              <a:rPr lang="en-AU" sz="2400" dirty="0" smtClean="0"/>
              <a:t>NAS (Network Attached Storage) Standards</a:t>
            </a:r>
          </a:p>
          <a:p>
            <a:pPr marL="342900" indent="-342900">
              <a:buFont typeface="Arial" pitchFamily="34" charset="0"/>
              <a:buChar char="•"/>
            </a:pPr>
            <a:r>
              <a:rPr lang="en-AU" sz="2400" dirty="0" smtClean="0"/>
              <a:t>UPS (Uninterruptable Power Supply) Standards</a:t>
            </a:r>
          </a:p>
          <a:p>
            <a:pPr marL="342900" indent="-342900">
              <a:buFont typeface="Arial" pitchFamily="34" charset="0"/>
              <a:buChar char="•"/>
            </a:pPr>
            <a:r>
              <a:rPr lang="en-AU" sz="2400" dirty="0" smtClean="0"/>
              <a:t>Acer Laptop Issue</a:t>
            </a:r>
          </a:p>
          <a:p>
            <a:pPr marL="342900" indent="-342900">
              <a:buFont typeface="Arial" pitchFamily="34" charset="0"/>
              <a:buChar char="•"/>
            </a:pPr>
            <a:endParaRPr lang="en-AU" dirty="0" smtClean="0"/>
          </a:p>
          <a:p>
            <a:pPr marL="342900" indent="-342900">
              <a:buFont typeface="Arial" pitchFamily="34" charset="0"/>
              <a:buChar char="•"/>
            </a:pPr>
            <a:endParaRPr lang="en-AU" dirty="0" smtClean="0"/>
          </a:p>
          <a:p>
            <a:pPr marL="342900" indent="-342900">
              <a:buFont typeface="Arial" pitchFamily="34" charset="0"/>
              <a:buChar char="•"/>
            </a:pPr>
            <a:endParaRPr lang="en-AU" dirty="0"/>
          </a:p>
        </p:txBody>
      </p:sp>
    </p:spTree>
    <p:extLst>
      <p:ext uri="{BB962C8B-B14F-4D97-AF65-F5344CB8AC3E}">
        <p14:creationId xmlns:p14="http://schemas.microsoft.com/office/powerpoint/2010/main" val="33025915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Connected Classrooms</a:t>
            </a:r>
            <a:endParaRPr lang="en-AU" dirty="0"/>
          </a:p>
        </p:txBody>
      </p:sp>
      <p:sp>
        <p:nvSpPr>
          <p:cNvPr id="3" name="Content Placeholder 2"/>
          <p:cNvSpPr>
            <a:spLocks noGrp="1"/>
          </p:cNvSpPr>
          <p:nvPr>
            <p:ph idx="1"/>
          </p:nvPr>
        </p:nvSpPr>
        <p:spPr/>
        <p:txBody>
          <a:bodyPr>
            <a:normAutofit fontScale="70000" lnSpcReduction="20000"/>
          </a:bodyPr>
          <a:lstStyle/>
          <a:p>
            <a:r>
              <a:rPr lang="en-AU" dirty="0"/>
              <a:t>This project has now been classified as “Business as Usual”</a:t>
            </a:r>
          </a:p>
          <a:p>
            <a:pPr marL="0" indent="0">
              <a:buNone/>
            </a:pPr>
            <a:endParaRPr lang="en-AU" dirty="0"/>
          </a:p>
          <a:p>
            <a:r>
              <a:rPr lang="en-AU" dirty="0"/>
              <a:t>Almost all of our 276 schools now has an Interactive Classroom provided by the Connected Classroom component of this project.</a:t>
            </a:r>
          </a:p>
          <a:p>
            <a:pPr marL="0" indent="0">
              <a:buNone/>
            </a:pPr>
            <a:endParaRPr lang="en-AU" dirty="0"/>
          </a:p>
          <a:p>
            <a:r>
              <a:rPr lang="en-AU" dirty="0"/>
              <a:t>Still awaiting a video conferencing solution are our Hospital schools and our newest school in the </a:t>
            </a:r>
            <a:r>
              <a:rPr lang="en-AU" dirty="0" err="1"/>
              <a:t>Bingarra</a:t>
            </a:r>
            <a:r>
              <a:rPr lang="en-AU" dirty="0"/>
              <a:t> Gorge development at </a:t>
            </a:r>
            <a:r>
              <a:rPr lang="en-AU" dirty="0" smtClean="0"/>
              <a:t>Wilton -</a:t>
            </a:r>
            <a:r>
              <a:rPr lang="en-AU" dirty="0" smtClean="0">
                <a:solidFill>
                  <a:srgbClr val="FF0000"/>
                </a:solidFill>
              </a:rPr>
              <a:t> </a:t>
            </a:r>
            <a:r>
              <a:rPr lang="en-AU" dirty="0" smtClean="0"/>
              <a:t>Wilton PS.</a:t>
            </a:r>
            <a:endParaRPr lang="en-AU" dirty="0"/>
          </a:p>
          <a:p>
            <a:pPr marL="0" indent="0">
              <a:buNone/>
            </a:pPr>
            <a:endParaRPr lang="en-AU" dirty="0"/>
          </a:p>
          <a:p>
            <a:r>
              <a:rPr lang="en-AU" dirty="0"/>
              <a:t>All schools have had a bandwidth upgrade under the NGEN component of the Connected Classroom Project.</a:t>
            </a:r>
          </a:p>
          <a:p>
            <a:pPr marL="0" indent="0">
              <a:buNone/>
            </a:pPr>
            <a:endParaRPr lang="en-AU" dirty="0"/>
          </a:p>
          <a:p>
            <a:r>
              <a:rPr lang="en-AU" dirty="0"/>
              <a:t>Phase </a:t>
            </a:r>
            <a:r>
              <a:rPr lang="en-AU" dirty="0" smtClean="0"/>
              <a:t>6</a:t>
            </a:r>
            <a:r>
              <a:rPr lang="en-AU" dirty="0" smtClean="0">
                <a:solidFill>
                  <a:srgbClr val="FF0000"/>
                </a:solidFill>
              </a:rPr>
              <a:t>,</a:t>
            </a:r>
            <a:r>
              <a:rPr lang="en-AU" dirty="0" smtClean="0"/>
              <a:t> the </a:t>
            </a:r>
            <a:r>
              <a:rPr lang="en-AU" dirty="0"/>
              <a:t>final phase of this </a:t>
            </a:r>
            <a:r>
              <a:rPr lang="en-AU" dirty="0" smtClean="0"/>
              <a:t>project</a:t>
            </a:r>
            <a:r>
              <a:rPr lang="en-AU" dirty="0" smtClean="0">
                <a:solidFill>
                  <a:srgbClr val="FF0000"/>
                </a:solidFill>
              </a:rPr>
              <a:t>,</a:t>
            </a:r>
            <a:r>
              <a:rPr lang="en-AU" dirty="0" smtClean="0"/>
              <a:t> was </a:t>
            </a:r>
            <a:r>
              <a:rPr lang="en-AU" dirty="0"/>
              <a:t>hampered by BER construction delays and complications.</a:t>
            </a:r>
          </a:p>
          <a:p>
            <a:pPr marL="0" indent="0">
              <a:buNone/>
            </a:pPr>
            <a:endParaRPr lang="en-AU" dirty="0"/>
          </a:p>
        </p:txBody>
      </p:sp>
    </p:spTree>
    <p:extLst>
      <p:ext uri="{BB962C8B-B14F-4D97-AF65-F5344CB8AC3E}">
        <p14:creationId xmlns:p14="http://schemas.microsoft.com/office/powerpoint/2010/main" val="18522306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Connected Classrooms</a:t>
            </a:r>
            <a:endParaRPr lang="en-AU"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90317878"/>
              </p:ext>
            </p:extLst>
          </p:nvPr>
        </p:nvGraphicFramePr>
        <p:xfrm>
          <a:off x="457200" y="1268413"/>
          <a:ext cx="8229600" cy="4909640"/>
        </p:xfrm>
        <a:graphic>
          <a:graphicData uri="http://schemas.openxmlformats.org/drawingml/2006/table">
            <a:tbl>
              <a:tblPr firstRow="1" bandRow="1">
                <a:tableStyleId>{5C22544A-7EE6-4342-B048-85BDC9FD1C3A}</a:tableStyleId>
              </a:tblPr>
              <a:tblGrid>
                <a:gridCol w="4114800"/>
                <a:gridCol w="4114800"/>
              </a:tblGrid>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Interactive Classroom common faults </a:t>
                      </a:r>
                    </a:p>
                    <a:p>
                      <a:endParaRPr lang="en-AU" dirty="0"/>
                    </a:p>
                  </a:txBody>
                  <a:tcPr/>
                </a:tc>
                <a:tc>
                  <a:txBody>
                    <a:bodyPr/>
                    <a:lstStyle/>
                    <a:p>
                      <a:r>
                        <a:rPr lang="en-AU" sz="1800" dirty="0" smtClean="0"/>
                        <a:t>Possible solutions</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No camera image visible on LCD</a:t>
                      </a:r>
                    </a:p>
                  </a:txBody>
                  <a:tcPr/>
                </a:tc>
                <a:tc>
                  <a:txBody>
                    <a:bodyPr/>
                    <a:lstStyle/>
                    <a:p>
                      <a:r>
                        <a:rPr lang="en-AU" dirty="0" err="1" smtClean="0"/>
                        <a:t>Tanberg</a:t>
                      </a:r>
                      <a:r>
                        <a:rPr lang="en-AU" dirty="0" smtClean="0"/>
                        <a:t> remote </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Cameras will not pan or zoom</a:t>
                      </a:r>
                    </a:p>
                  </a:txBody>
                  <a:tcPr/>
                </a:tc>
                <a:tc>
                  <a:txBody>
                    <a:bodyPr/>
                    <a:lstStyle/>
                    <a:p>
                      <a:r>
                        <a:rPr lang="en-AU" dirty="0" err="1" smtClean="0"/>
                        <a:t>Tanberg</a:t>
                      </a:r>
                      <a:r>
                        <a:rPr lang="en-AU" dirty="0" smtClean="0"/>
                        <a:t> codec</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Projector image not visible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Globe or Input issue</a:t>
                      </a:r>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Projector will not turn on</a:t>
                      </a:r>
                    </a:p>
                  </a:txBody>
                  <a:tcPr/>
                </a:tc>
                <a:tc>
                  <a:txBody>
                    <a:bodyPr/>
                    <a:lstStyle/>
                    <a:p>
                      <a:r>
                        <a:rPr lang="en-AU" dirty="0" smtClean="0"/>
                        <a:t>Thermal reset</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No sound from speakers</a:t>
                      </a:r>
                    </a:p>
                  </a:txBody>
                  <a:tcPr/>
                </a:tc>
                <a:tc>
                  <a:txBody>
                    <a:bodyPr/>
                    <a:lstStyle/>
                    <a:p>
                      <a:r>
                        <a:rPr lang="en-AU" dirty="0" smtClean="0"/>
                        <a:t>Loose cable or failed power supply</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IWB is not interactive</a:t>
                      </a:r>
                    </a:p>
                  </a:txBody>
                  <a:tcPr/>
                </a:tc>
                <a:tc>
                  <a:txBody>
                    <a:bodyPr/>
                    <a:lstStyle/>
                    <a:p>
                      <a:r>
                        <a:rPr lang="en-AU" dirty="0" smtClean="0"/>
                        <a:t>USB disconnected, corrupt drivers</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IWB image is letterboxed</a:t>
                      </a:r>
                    </a:p>
                  </a:txBody>
                  <a:tcPr/>
                </a:tc>
                <a:tc>
                  <a:txBody>
                    <a:bodyPr/>
                    <a:lstStyle/>
                    <a:p>
                      <a:r>
                        <a:rPr lang="en-AU" dirty="0" smtClean="0"/>
                        <a:t>Computer input resolution too high</a:t>
                      </a:r>
                      <a:endParaRPr lang="en-AU" dirty="0"/>
                    </a:p>
                  </a:txBody>
                  <a:tcPr/>
                </a:tc>
              </a:tr>
              <a:tr h="4536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Speakers produce sound and hum</a:t>
                      </a:r>
                    </a:p>
                  </a:txBody>
                  <a:tcPr/>
                </a:tc>
                <a:tc>
                  <a:txBody>
                    <a:bodyPr/>
                    <a:lstStyle/>
                    <a:p>
                      <a:r>
                        <a:rPr lang="en-AU" dirty="0" smtClean="0"/>
                        <a:t>Damaged or poor quality cable</a:t>
                      </a:r>
                      <a:endParaRPr lang="en-AU" dirty="0"/>
                    </a:p>
                  </a:txBody>
                  <a:tcPr/>
                </a:tc>
              </a:tr>
              <a:tr h="453685">
                <a:tc>
                  <a:txBody>
                    <a:bodyPr/>
                    <a:lstStyle/>
                    <a:p>
                      <a:r>
                        <a:rPr lang="en-AU" dirty="0" smtClean="0"/>
                        <a:t>Ghosted or wavy image on IWB</a:t>
                      </a:r>
                      <a:endParaRPr lang="en-AU" dirty="0"/>
                    </a:p>
                  </a:txBody>
                  <a:tcPr/>
                </a:tc>
                <a:tc>
                  <a:txBody>
                    <a:bodyPr/>
                    <a:lstStyle/>
                    <a:p>
                      <a:r>
                        <a:rPr lang="en-AU" dirty="0" smtClean="0"/>
                        <a:t>Poor quality cable, power supply </a:t>
                      </a:r>
                      <a:r>
                        <a:rPr lang="en-AU" dirty="0" err="1" smtClean="0"/>
                        <a:t>interferance</a:t>
                      </a:r>
                      <a:endParaRPr lang="en-AU" dirty="0"/>
                    </a:p>
                  </a:txBody>
                  <a:tcPr/>
                </a:tc>
              </a:tr>
            </a:tbl>
          </a:graphicData>
        </a:graphic>
      </p:graphicFrame>
    </p:spTree>
    <p:extLst>
      <p:ext uri="{BB962C8B-B14F-4D97-AF65-F5344CB8AC3E}">
        <p14:creationId xmlns:p14="http://schemas.microsoft.com/office/powerpoint/2010/main" val="10206973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Windows 7 Issues</a:t>
            </a:r>
            <a:endParaRPr lang="en-AU" dirty="0"/>
          </a:p>
        </p:txBody>
      </p:sp>
      <p:sp>
        <p:nvSpPr>
          <p:cNvPr id="3" name="Content Placeholder 2"/>
          <p:cNvSpPr>
            <a:spLocks noGrp="1"/>
          </p:cNvSpPr>
          <p:nvPr>
            <p:ph idx="1"/>
          </p:nvPr>
        </p:nvSpPr>
        <p:spPr>
          <a:xfrm>
            <a:off x="457200" y="1196752"/>
            <a:ext cx="8229600" cy="4929411"/>
          </a:xfrm>
        </p:spPr>
        <p:txBody>
          <a:bodyPr>
            <a:normAutofit fontScale="92500" lnSpcReduction="20000"/>
          </a:bodyPr>
          <a:lstStyle/>
          <a:p>
            <a:r>
              <a:rPr lang="en-AU" b="1" dirty="0" smtClean="0"/>
              <a:t>64-bit </a:t>
            </a:r>
            <a:r>
              <a:rPr lang="en-AU" b="1" dirty="0"/>
              <a:t>Operating System </a:t>
            </a:r>
            <a:endParaRPr lang="en-AU" dirty="0"/>
          </a:p>
          <a:p>
            <a:pPr lvl="1"/>
            <a:r>
              <a:rPr lang="en-AU" dirty="0" smtClean="0"/>
              <a:t>This </a:t>
            </a:r>
            <a:r>
              <a:rPr lang="en-AU" dirty="0"/>
              <a:t>has implications for hardware and software </a:t>
            </a:r>
            <a:r>
              <a:rPr lang="en-AU" dirty="0" smtClean="0"/>
              <a:t>support</a:t>
            </a:r>
            <a:r>
              <a:rPr lang="en-AU" dirty="0"/>
              <a:t>, e.g., scanners, cameras, printers. </a:t>
            </a:r>
          </a:p>
          <a:p>
            <a:pPr lvl="1"/>
            <a:r>
              <a:rPr lang="en-AU" dirty="0" smtClean="0"/>
              <a:t>NOTE</a:t>
            </a:r>
            <a:r>
              <a:rPr lang="en-AU" dirty="0"/>
              <a:t>: DER &amp; discretionary netbooks are 32-bit </a:t>
            </a:r>
            <a:r>
              <a:rPr lang="en-AU" dirty="0" smtClean="0"/>
              <a:t>Windows </a:t>
            </a:r>
            <a:r>
              <a:rPr lang="en-AU" dirty="0"/>
              <a:t>7. </a:t>
            </a:r>
            <a:endParaRPr lang="en-AU" dirty="0" smtClean="0"/>
          </a:p>
          <a:p>
            <a:pPr marL="0" indent="0">
              <a:buNone/>
            </a:pPr>
            <a:endParaRPr lang="en-AU" dirty="0"/>
          </a:p>
          <a:p>
            <a:r>
              <a:rPr lang="en-AU" b="1" dirty="0" smtClean="0"/>
              <a:t>Printing </a:t>
            </a:r>
            <a:r>
              <a:rPr lang="en-AU" b="1" dirty="0"/>
              <a:t>and printer drivers </a:t>
            </a:r>
            <a:endParaRPr lang="en-AU" dirty="0"/>
          </a:p>
          <a:p>
            <a:pPr lvl="1"/>
            <a:r>
              <a:rPr lang="en-AU" dirty="0" smtClean="0"/>
              <a:t>Some </a:t>
            </a:r>
            <a:r>
              <a:rPr lang="en-AU" dirty="0"/>
              <a:t>older printers cannot be </a:t>
            </a:r>
            <a:r>
              <a:rPr lang="en-AU" dirty="0" smtClean="0"/>
              <a:t>supported,</a:t>
            </a:r>
            <a:r>
              <a:rPr lang="en-AU" dirty="0" smtClean="0">
                <a:solidFill>
                  <a:srgbClr val="FF0000"/>
                </a:solidFill>
              </a:rPr>
              <a:t> </a:t>
            </a:r>
            <a:r>
              <a:rPr lang="en-AU" dirty="0" smtClean="0"/>
              <a:t>as </a:t>
            </a:r>
            <a:r>
              <a:rPr lang="en-AU" dirty="0"/>
              <a:t>the </a:t>
            </a:r>
            <a:r>
              <a:rPr lang="en-AU" dirty="0" smtClean="0"/>
              <a:t>manufacturers </a:t>
            </a:r>
            <a:r>
              <a:rPr lang="en-AU" dirty="0"/>
              <a:t>have not developed Windows 7 </a:t>
            </a:r>
            <a:r>
              <a:rPr lang="en-AU" dirty="0" smtClean="0"/>
              <a:t>Certified </a:t>
            </a:r>
            <a:r>
              <a:rPr lang="en-AU" dirty="0"/>
              <a:t>64 -bit drivers for their printers. </a:t>
            </a:r>
          </a:p>
          <a:p>
            <a:pPr lvl="1"/>
            <a:r>
              <a:rPr lang="en-AU" dirty="0" smtClean="0"/>
              <a:t>This </a:t>
            </a:r>
            <a:r>
              <a:rPr lang="en-AU" dirty="0"/>
              <a:t>needs to be considered when deciding on the </a:t>
            </a:r>
            <a:r>
              <a:rPr lang="en-AU" dirty="0" smtClean="0"/>
              <a:t>placement </a:t>
            </a:r>
            <a:r>
              <a:rPr lang="en-AU" dirty="0"/>
              <a:t>of Windows 7 computers in your school. </a:t>
            </a:r>
          </a:p>
          <a:p>
            <a:endParaRPr lang="en-AU" dirty="0"/>
          </a:p>
        </p:txBody>
      </p:sp>
    </p:spTree>
    <p:extLst>
      <p:ext uri="{BB962C8B-B14F-4D97-AF65-F5344CB8AC3E}">
        <p14:creationId xmlns:p14="http://schemas.microsoft.com/office/powerpoint/2010/main" val="39523516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Windows 7 Issues</a:t>
            </a:r>
            <a:endParaRPr lang="en-AU" dirty="0"/>
          </a:p>
        </p:txBody>
      </p:sp>
      <p:sp>
        <p:nvSpPr>
          <p:cNvPr id="3" name="Content Placeholder 2"/>
          <p:cNvSpPr>
            <a:spLocks noGrp="1"/>
          </p:cNvSpPr>
          <p:nvPr>
            <p:ph idx="1"/>
          </p:nvPr>
        </p:nvSpPr>
        <p:spPr>
          <a:xfrm>
            <a:off x="457200" y="1484784"/>
            <a:ext cx="8229600" cy="5040560"/>
          </a:xfrm>
        </p:spPr>
        <p:txBody>
          <a:bodyPr>
            <a:normAutofit lnSpcReduction="10000"/>
          </a:bodyPr>
          <a:lstStyle/>
          <a:p>
            <a:r>
              <a:rPr lang="en-AU" b="1" dirty="0" smtClean="0"/>
              <a:t>OASIS </a:t>
            </a:r>
            <a:endParaRPr lang="en-AU" dirty="0"/>
          </a:p>
          <a:p>
            <a:pPr lvl="1"/>
            <a:r>
              <a:rPr lang="en-AU" dirty="0" smtClean="0"/>
              <a:t>Citrix </a:t>
            </a:r>
            <a:r>
              <a:rPr lang="en-AU" dirty="0"/>
              <a:t>client version 12.1 is required. It can </a:t>
            </a:r>
            <a:r>
              <a:rPr lang="en-AU" dirty="0" smtClean="0"/>
              <a:t>be downloaded </a:t>
            </a:r>
            <a:r>
              <a:rPr lang="en-AU" dirty="0"/>
              <a:t>from: </a:t>
            </a:r>
          </a:p>
          <a:p>
            <a:pPr marL="457200" lvl="1" indent="0" algn="ctr">
              <a:buNone/>
            </a:pPr>
            <a:r>
              <a:rPr lang="en-AU" dirty="0" smtClean="0">
                <a:hlinkClick r:id="rId2"/>
              </a:rPr>
              <a:t>https</a:t>
            </a:r>
            <a:r>
              <a:rPr lang="en-AU" dirty="0">
                <a:hlinkClick r:id="rId2"/>
              </a:rPr>
              <a:t>://</a:t>
            </a:r>
            <a:r>
              <a:rPr lang="en-AU" dirty="0" smtClean="0">
                <a:hlinkClick r:id="rId2"/>
              </a:rPr>
              <a:t>www.oasis.schools.nsw.edu.au</a:t>
            </a:r>
            <a:endParaRPr lang="en-AU" dirty="0" smtClean="0"/>
          </a:p>
          <a:p>
            <a:pPr marL="0" indent="0">
              <a:buNone/>
            </a:pPr>
            <a:endParaRPr lang="en-AU" dirty="0" smtClean="0"/>
          </a:p>
          <a:p>
            <a:pPr lvl="1"/>
            <a:r>
              <a:rPr lang="en-AU" dirty="0" smtClean="0"/>
              <a:t>Receipt printers: If </a:t>
            </a:r>
            <a:r>
              <a:rPr lang="en-AU" dirty="0"/>
              <a:t>the receipt printer </a:t>
            </a:r>
            <a:r>
              <a:rPr lang="en-AU" dirty="0" smtClean="0"/>
              <a:t>computer </a:t>
            </a:r>
            <a:r>
              <a:rPr lang="en-AU" dirty="0"/>
              <a:t>is </a:t>
            </a:r>
            <a:r>
              <a:rPr lang="en-AU" dirty="0" smtClean="0"/>
              <a:t>mainly dedicated to OASIS</a:t>
            </a:r>
            <a:r>
              <a:rPr lang="en-AU" dirty="0"/>
              <a:t>, use </a:t>
            </a:r>
            <a:r>
              <a:rPr lang="en-AU" dirty="0" smtClean="0"/>
              <a:t>an XP </a:t>
            </a:r>
            <a:r>
              <a:rPr lang="en-AU" dirty="0"/>
              <a:t>computer. </a:t>
            </a:r>
            <a:endParaRPr lang="en-AU" dirty="0" smtClean="0"/>
          </a:p>
          <a:p>
            <a:pPr marL="0" indent="0">
              <a:buNone/>
            </a:pPr>
            <a:endParaRPr lang="en-AU" dirty="0"/>
          </a:p>
          <a:p>
            <a:pPr lvl="1"/>
            <a:r>
              <a:rPr lang="en-AU" dirty="0" smtClean="0"/>
              <a:t>Parallel </a:t>
            </a:r>
            <a:r>
              <a:rPr lang="en-AU" dirty="0"/>
              <a:t>port receipt printers cannot be </a:t>
            </a:r>
            <a:r>
              <a:rPr lang="en-AU" dirty="0" smtClean="0"/>
              <a:t>	connected </a:t>
            </a:r>
            <a:r>
              <a:rPr lang="en-AU" dirty="0"/>
              <a:t>to the Windows 7 </a:t>
            </a:r>
            <a:r>
              <a:rPr lang="en-AU" dirty="0" smtClean="0"/>
              <a:t>computers.</a:t>
            </a:r>
            <a:endParaRPr lang="en-AU" dirty="0"/>
          </a:p>
        </p:txBody>
      </p:sp>
    </p:spTree>
    <p:extLst>
      <p:ext uri="{BB962C8B-B14F-4D97-AF65-F5344CB8AC3E}">
        <p14:creationId xmlns:p14="http://schemas.microsoft.com/office/powerpoint/2010/main" val="3445183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Windows 7 Issues</a:t>
            </a:r>
            <a:endParaRPr lang="en-AU" dirty="0"/>
          </a:p>
        </p:txBody>
      </p:sp>
      <p:sp>
        <p:nvSpPr>
          <p:cNvPr id="3" name="Content Placeholder 2"/>
          <p:cNvSpPr>
            <a:spLocks noGrp="1"/>
          </p:cNvSpPr>
          <p:nvPr>
            <p:ph idx="1"/>
          </p:nvPr>
        </p:nvSpPr>
        <p:spPr/>
        <p:txBody>
          <a:bodyPr>
            <a:normAutofit lnSpcReduction="10000"/>
          </a:bodyPr>
          <a:lstStyle/>
          <a:p>
            <a:r>
              <a:rPr lang="en-AU" b="1" dirty="0" smtClean="0"/>
              <a:t>Interactive </a:t>
            </a:r>
            <a:r>
              <a:rPr lang="en-AU" b="1" dirty="0"/>
              <a:t>Whiteboards (</a:t>
            </a:r>
            <a:r>
              <a:rPr lang="en-AU" b="1" dirty="0" smtClean="0"/>
              <a:t>IWB’s</a:t>
            </a:r>
            <a:r>
              <a:rPr lang="en-AU" b="1" dirty="0"/>
              <a:t>) </a:t>
            </a:r>
            <a:endParaRPr lang="en-AU" dirty="0"/>
          </a:p>
          <a:p>
            <a:pPr lvl="1"/>
            <a:r>
              <a:rPr lang="en-AU" dirty="0" smtClean="0"/>
              <a:t>Panasonic </a:t>
            </a:r>
            <a:r>
              <a:rPr lang="en-AU" dirty="0"/>
              <a:t>and </a:t>
            </a:r>
            <a:r>
              <a:rPr lang="en-AU" dirty="0" smtClean="0"/>
              <a:t>SMART </a:t>
            </a:r>
            <a:r>
              <a:rPr lang="en-AU" dirty="0"/>
              <a:t>did not provide </a:t>
            </a:r>
            <a:r>
              <a:rPr lang="en-AU" dirty="0" smtClean="0"/>
              <a:t>64-bit </a:t>
            </a:r>
            <a:r>
              <a:rPr lang="en-AU" dirty="0"/>
              <a:t>drivers for their </a:t>
            </a:r>
            <a:r>
              <a:rPr lang="en-AU" dirty="0" smtClean="0"/>
              <a:t>IWB’s </a:t>
            </a:r>
            <a:r>
              <a:rPr lang="en-AU" dirty="0"/>
              <a:t>in time for the </a:t>
            </a:r>
            <a:r>
              <a:rPr lang="en-AU" dirty="0" smtClean="0"/>
              <a:t>T4L </a:t>
            </a:r>
            <a:r>
              <a:rPr lang="en-AU" dirty="0"/>
              <a:t>SOE image. If your new Windows 7 T4L </a:t>
            </a:r>
            <a:r>
              <a:rPr lang="en-AU" dirty="0" smtClean="0"/>
              <a:t>or </a:t>
            </a:r>
            <a:r>
              <a:rPr lang="en-AU" dirty="0"/>
              <a:t>discretionary desktop or laptop is to be </a:t>
            </a:r>
            <a:r>
              <a:rPr lang="en-AU" dirty="0" smtClean="0"/>
              <a:t>connected </a:t>
            </a:r>
            <a:r>
              <a:rPr lang="en-AU" dirty="0"/>
              <a:t>to an IWB, the appropriate </a:t>
            </a:r>
            <a:r>
              <a:rPr lang="en-AU" dirty="0" smtClean="0"/>
              <a:t>driver </a:t>
            </a:r>
            <a:r>
              <a:rPr lang="en-AU" dirty="0"/>
              <a:t>needs to be installed</a:t>
            </a:r>
            <a:r>
              <a:rPr lang="en-AU" dirty="0" smtClean="0"/>
              <a:t>.</a:t>
            </a:r>
          </a:p>
          <a:p>
            <a:pPr lvl="1"/>
            <a:r>
              <a:rPr lang="en-AU" dirty="0" smtClean="0"/>
              <a:t> Please log a call with Service Desk, and regional support can push this out via Altiris </a:t>
            </a:r>
            <a:r>
              <a:rPr lang="en-AU" b="1" dirty="0" smtClean="0"/>
              <a:t>IF</a:t>
            </a:r>
            <a:r>
              <a:rPr lang="en-AU" dirty="0" smtClean="0"/>
              <a:t> the Altiris agent is installed on the PC or laptop.</a:t>
            </a:r>
            <a:endParaRPr lang="en-AU" dirty="0"/>
          </a:p>
          <a:p>
            <a:endParaRPr lang="en-AU" dirty="0"/>
          </a:p>
        </p:txBody>
      </p:sp>
    </p:spTree>
    <p:extLst>
      <p:ext uri="{BB962C8B-B14F-4D97-AF65-F5344CB8AC3E}">
        <p14:creationId xmlns:p14="http://schemas.microsoft.com/office/powerpoint/2010/main" val="26241580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Windows 7 Issues</a:t>
            </a:r>
            <a:endParaRPr lang="en-AU" dirty="0"/>
          </a:p>
        </p:txBody>
      </p:sp>
      <p:sp>
        <p:nvSpPr>
          <p:cNvPr id="3" name="Content Placeholder 2"/>
          <p:cNvSpPr>
            <a:spLocks noGrp="1"/>
          </p:cNvSpPr>
          <p:nvPr>
            <p:ph idx="1"/>
          </p:nvPr>
        </p:nvSpPr>
        <p:spPr/>
        <p:txBody>
          <a:bodyPr>
            <a:normAutofit fontScale="85000" lnSpcReduction="20000"/>
          </a:bodyPr>
          <a:lstStyle/>
          <a:p>
            <a:r>
              <a:rPr lang="fr-FR" b="1" dirty="0" smtClean="0"/>
              <a:t>MS </a:t>
            </a:r>
            <a:r>
              <a:rPr lang="fr-FR" b="1" dirty="0"/>
              <a:t>Forefront </a:t>
            </a:r>
            <a:r>
              <a:rPr lang="fr-FR" b="1" dirty="0" err="1"/>
              <a:t>Endpoint</a:t>
            </a:r>
            <a:r>
              <a:rPr lang="fr-FR" b="1" dirty="0"/>
              <a:t> Protection (FEP) </a:t>
            </a:r>
            <a:endParaRPr lang="fr-FR" dirty="0"/>
          </a:p>
          <a:p>
            <a:pPr lvl="1"/>
            <a:r>
              <a:rPr lang="en-AU" dirty="0" smtClean="0"/>
              <a:t>This </a:t>
            </a:r>
            <a:r>
              <a:rPr lang="en-AU" dirty="0"/>
              <a:t>has replaced Symantec AV (Win 7 </a:t>
            </a:r>
            <a:r>
              <a:rPr lang="en-AU" dirty="0" smtClean="0"/>
              <a:t>only</a:t>
            </a:r>
            <a:r>
              <a:rPr lang="en-AU" dirty="0"/>
              <a:t>). </a:t>
            </a:r>
          </a:p>
          <a:p>
            <a:pPr lvl="1"/>
            <a:r>
              <a:rPr lang="en-AU" dirty="0" smtClean="0"/>
              <a:t>The </a:t>
            </a:r>
            <a:r>
              <a:rPr lang="en-AU" dirty="0"/>
              <a:t>CPC server does not manage FEP clients. </a:t>
            </a:r>
          </a:p>
          <a:p>
            <a:pPr lvl="1"/>
            <a:r>
              <a:rPr lang="en-AU" dirty="0" smtClean="0"/>
              <a:t>The </a:t>
            </a:r>
            <a:r>
              <a:rPr lang="en-AU" dirty="0"/>
              <a:t>proposed CPC replacement will </a:t>
            </a:r>
            <a:r>
              <a:rPr lang="en-AU" dirty="0" smtClean="0"/>
              <a:t>manage updates </a:t>
            </a:r>
            <a:r>
              <a:rPr lang="en-AU" dirty="0"/>
              <a:t>for FEP </a:t>
            </a:r>
            <a:r>
              <a:rPr lang="en-AU" dirty="0" smtClean="0"/>
              <a:t>only.</a:t>
            </a:r>
            <a:endParaRPr lang="en-AU" dirty="0"/>
          </a:p>
          <a:p>
            <a:pPr lvl="1"/>
            <a:r>
              <a:rPr lang="en-AU" dirty="0" smtClean="0"/>
              <a:t>FEP should be receiving updates through Windows (WSUS) automatically. </a:t>
            </a:r>
            <a:endParaRPr lang="en-AU" dirty="0"/>
          </a:p>
          <a:p>
            <a:pPr marL="457200" lvl="1" indent="0">
              <a:buNone/>
            </a:pPr>
            <a:endParaRPr lang="en-AU" dirty="0" smtClean="0"/>
          </a:p>
          <a:p>
            <a:r>
              <a:rPr lang="en-AU" b="1" dirty="0" smtClean="0"/>
              <a:t>Older Software Titles</a:t>
            </a:r>
          </a:p>
          <a:p>
            <a:pPr lvl="1"/>
            <a:r>
              <a:rPr lang="en-AU" dirty="0" smtClean="0"/>
              <a:t>Older software titles may not run in a 64-bit or Windows 7 environment. Please contact your TA before purchasing software to ensure compatibility.</a:t>
            </a:r>
            <a:endParaRPr lang="en-AU" dirty="0"/>
          </a:p>
        </p:txBody>
      </p:sp>
    </p:spTree>
    <p:extLst>
      <p:ext uri="{BB962C8B-B14F-4D97-AF65-F5344CB8AC3E}">
        <p14:creationId xmlns:p14="http://schemas.microsoft.com/office/powerpoint/2010/main" val="2237131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Software Ordering</a:t>
            </a:r>
            <a:endParaRPr lang="en-AU" dirty="0"/>
          </a:p>
        </p:txBody>
      </p:sp>
      <p:sp>
        <p:nvSpPr>
          <p:cNvPr id="3" name="Content Placeholder 2"/>
          <p:cNvSpPr>
            <a:spLocks noGrp="1"/>
          </p:cNvSpPr>
          <p:nvPr>
            <p:ph idx="1"/>
          </p:nvPr>
        </p:nvSpPr>
        <p:spPr>
          <a:xfrm>
            <a:off x="457200" y="1268760"/>
            <a:ext cx="8229600" cy="5400600"/>
          </a:xfrm>
        </p:spPr>
        <p:txBody>
          <a:bodyPr>
            <a:normAutofit fontScale="77500" lnSpcReduction="20000"/>
          </a:bodyPr>
          <a:lstStyle/>
          <a:p>
            <a:pPr marL="0" indent="0">
              <a:buNone/>
            </a:pPr>
            <a:r>
              <a:rPr lang="en-AU" b="1" dirty="0" smtClean="0"/>
              <a:t>SI </a:t>
            </a:r>
            <a:r>
              <a:rPr lang="en-AU" b="1" dirty="0"/>
              <a:t>Group – Software ordering </a:t>
            </a:r>
            <a:endParaRPr lang="en-AU" b="1" dirty="0" smtClean="0"/>
          </a:p>
          <a:p>
            <a:pPr marL="0" indent="0">
              <a:buNone/>
            </a:pPr>
            <a:endParaRPr lang="en-AU" dirty="0"/>
          </a:p>
          <a:p>
            <a:r>
              <a:rPr lang="en-AU" dirty="0" smtClean="0"/>
              <a:t>SI </a:t>
            </a:r>
            <a:r>
              <a:rPr lang="en-AU" dirty="0"/>
              <a:t>Group have updated their website. DET Employees now order software here: </a:t>
            </a:r>
            <a:r>
              <a:rPr lang="en-AU" dirty="0">
                <a:hlinkClick r:id="rId2"/>
              </a:rPr>
              <a:t>http://</a:t>
            </a:r>
            <a:r>
              <a:rPr lang="en-AU" dirty="0" smtClean="0">
                <a:hlinkClick r:id="rId2"/>
              </a:rPr>
              <a:t>www.sigroup.com.au/shop-teachers-employees.html</a:t>
            </a:r>
            <a:endParaRPr lang="en-AU" dirty="0" smtClean="0"/>
          </a:p>
          <a:p>
            <a:pPr marL="0" indent="0">
              <a:buNone/>
            </a:pPr>
            <a:endParaRPr lang="en-AU" dirty="0" smtClean="0"/>
          </a:p>
          <a:p>
            <a:r>
              <a:rPr lang="en-AU" dirty="0" smtClean="0"/>
              <a:t>They </a:t>
            </a:r>
            <a:r>
              <a:rPr lang="en-AU" dirty="0"/>
              <a:t>have a K-12 and TAFE students shop with pretty good pricing - </a:t>
            </a:r>
            <a:r>
              <a:rPr lang="en-AU" dirty="0">
                <a:hlinkClick r:id="rId3"/>
              </a:rPr>
              <a:t>http://</a:t>
            </a:r>
            <a:r>
              <a:rPr lang="en-AU" dirty="0" smtClean="0">
                <a:hlinkClick r:id="rId3"/>
              </a:rPr>
              <a:t>www.sigroup.com.au/shop-school-students.html</a:t>
            </a:r>
            <a:endParaRPr lang="en-AU" dirty="0" smtClean="0"/>
          </a:p>
          <a:p>
            <a:pPr marL="0" indent="0">
              <a:buNone/>
            </a:pPr>
            <a:endParaRPr lang="en-AU" dirty="0"/>
          </a:p>
          <a:p>
            <a:r>
              <a:rPr lang="en-AU" dirty="0" smtClean="0"/>
              <a:t>The NSW </a:t>
            </a:r>
            <a:r>
              <a:rPr lang="en-AU" dirty="0"/>
              <a:t>Schools shop </a:t>
            </a:r>
            <a:r>
              <a:rPr lang="en-AU" dirty="0" smtClean="0"/>
              <a:t>includes additional Adobe </a:t>
            </a:r>
            <a:r>
              <a:rPr lang="en-AU" dirty="0"/>
              <a:t>products, not </a:t>
            </a:r>
            <a:r>
              <a:rPr lang="en-AU" dirty="0" smtClean="0"/>
              <a:t>found in </a:t>
            </a:r>
            <a:r>
              <a:rPr lang="en-AU" dirty="0"/>
              <a:t>CS5. </a:t>
            </a:r>
            <a:r>
              <a:rPr lang="en-AU" dirty="0" smtClean="0"/>
              <a:t>e.g</a:t>
            </a:r>
            <a:r>
              <a:rPr lang="en-AU" dirty="0"/>
              <a:t>. </a:t>
            </a:r>
            <a:r>
              <a:rPr lang="en-AU" dirty="0" smtClean="0"/>
              <a:t>Photoshop, </a:t>
            </a:r>
            <a:r>
              <a:rPr lang="en-AU" dirty="0" err="1" smtClean="0"/>
              <a:t>Lightroom</a:t>
            </a:r>
            <a:r>
              <a:rPr lang="en-AU" dirty="0" smtClean="0"/>
              <a:t> </a:t>
            </a:r>
            <a:r>
              <a:rPr lang="en-AU" dirty="0"/>
              <a:t>and Director </a:t>
            </a:r>
            <a:r>
              <a:rPr lang="en-AU" dirty="0" smtClean="0">
                <a:hlinkClick r:id="rId4"/>
              </a:rPr>
              <a:t>http</a:t>
            </a:r>
            <a:r>
              <a:rPr lang="en-AU" dirty="0">
                <a:hlinkClick r:id="rId4"/>
              </a:rPr>
              <a:t>://</a:t>
            </a:r>
            <a:r>
              <a:rPr lang="en-AU" dirty="0" smtClean="0">
                <a:hlinkClick r:id="rId4"/>
              </a:rPr>
              <a:t>www.sigroup.com.au/shop-schools.html</a:t>
            </a:r>
            <a:endParaRPr lang="en-AU" dirty="0" smtClean="0"/>
          </a:p>
        </p:txBody>
      </p:sp>
    </p:spTree>
    <p:extLst>
      <p:ext uri="{BB962C8B-B14F-4D97-AF65-F5344CB8AC3E}">
        <p14:creationId xmlns:p14="http://schemas.microsoft.com/office/powerpoint/2010/main" val="19276363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normAutofit fontScale="90000"/>
          </a:bodyPr>
          <a:lstStyle/>
          <a:p>
            <a:r>
              <a:rPr lang="en-AU" dirty="0" err="1" smtClean="0"/>
              <a:t>Teched</a:t>
            </a:r>
            <a:r>
              <a:rPr lang="en-AU" dirty="0" smtClean="0"/>
              <a:t> Website Update</a:t>
            </a:r>
            <a:br>
              <a:rPr lang="en-AU" dirty="0" smtClean="0"/>
            </a:br>
            <a:r>
              <a:rPr lang="en-AU" sz="3100" dirty="0">
                <a:hlinkClick r:id="rId2"/>
              </a:rPr>
              <a:t>http://SWSRTechEd.det.nsw.edu.au</a:t>
            </a:r>
            <a:r>
              <a:rPr lang="en-AU" dirty="0"/>
              <a:t/>
            </a:r>
            <a:br>
              <a:rPr lang="en-AU" dirty="0"/>
            </a:br>
            <a:endParaRPr lang="en-AU" dirty="0"/>
          </a:p>
        </p:txBody>
      </p:sp>
      <p:sp>
        <p:nvSpPr>
          <p:cNvPr id="3" name="Content Placeholder 2"/>
          <p:cNvSpPr>
            <a:spLocks noGrp="1"/>
          </p:cNvSpPr>
          <p:nvPr>
            <p:ph idx="1"/>
          </p:nvPr>
        </p:nvSpPr>
        <p:spPr>
          <a:xfrm>
            <a:off x="467544" y="1411536"/>
            <a:ext cx="8229600" cy="3096344"/>
          </a:xfrm>
        </p:spPr>
        <p:txBody>
          <a:bodyPr>
            <a:normAutofit fontScale="85000" lnSpcReduction="10000"/>
          </a:bodyPr>
          <a:lstStyle/>
          <a:p>
            <a:r>
              <a:rPr lang="en-AU" dirty="0" smtClean="0"/>
              <a:t>Every school in the region has an account in the form: </a:t>
            </a:r>
          </a:p>
          <a:p>
            <a:pPr marL="0" indent="0">
              <a:buNone/>
            </a:pPr>
            <a:r>
              <a:rPr lang="en-AU" dirty="0"/>
              <a:t>	</a:t>
            </a:r>
            <a:r>
              <a:rPr lang="en-AU" dirty="0" smtClean="0"/>
              <a:t>CCuser9999 ; where 9999 is your school code</a:t>
            </a:r>
          </a:p>
          <a:p>
            <a:r>
              <a:rPr lang="en-AU" dirty="0" smtClean="0"/>
              <a:t>How do I login?</a:t>
            </a:r>
          </a:p>
          <a:p>
            <a:pPr marL="800100" lvl="2" indent="0">
              <a:buNone/>
            </a:pPr>
            <a:r>
              <a:rPr lang="en-AU" sz="3100" dirty="0" smtClean="0"/>
              <a:t>From the home page type the user name and password and click “Login”.</a:t>
            </a:r>
          </a:p>
          <a:p>
            <a:r>
              <a:rPr lang="en-AU" dirty="0" smtClean="0"/>
              <a:t>The default password is set to CCUSER9999 – </a:t>
            </a:r>
            <a:r>
              <a:rPr lang="en-AU" dirty="0" smtClean="0">
                <a:solidFill>
                  <a:srgbClr val="FF0000"/>
                </a:solidFill>
              </a:rPr>
              <a:t>CHANGE THIS ASAP</a:t>
            </a:r>
          </a:p>
          <a:p>
            <a:pPr marL="0" indent="0">
              <a:buNone/>
            </a:pPr>
            <a:endParaRPr lang="en-AU" dirty="0" smtClean="0"/>
          </a:p>
          <a:p>
            <a:pPr marL="0" indent="0">
              <a:buNone/>
            </a:pPr>
            <a:endParaRPr lang="en-AU" dirty="0" smtClean="0"/>
          </a:p>
        </p:txBody>
      </p:sp>
      <p:pic>
        <p:nvPicPr>
          <p:cNvPr id="2051" name="Picture 3"/>
          <p:cNvPicPr>
            <a:picLocks noChangeAspect="1" noChangeArrowheads="1"/>
          </p:cNvPicPr>
          <p:nvPr/>
        </p:nvPicPr>
        <p:blipFill>
          <a:blip r:embed="rId3" cstate="print"/>
          <a:srcRect/>
          <a:stretch>
            <a:fillRect/>
          </a:stretch>
        </p:blipFill>
        <p:spPr bwMode="auto">
          <a:xfrm>
            <a:off x="899592" y="4509120"/>
            <a:ext cx="7128792" cy="1924842"/>
          </a:xfrm>
          <a:prstGeom prst="rect">
            <a:avLst/>
          </a:prstGeom>
          <a:noFill/>
          <a:ln w="9525">
            <a:noFill/>
            <a:miter lim="800000"/>
            <a:headEnd/>
            <a:tailEnd/>
          </a:ln>
        </p:spPr>
      </p:pic>
      <p:sp>
        <p:nvSpPr>
          <p:cNvPr id="6" name="Oval 5"/>
          <p:cNvSpPr/>
          <p:nvPr/>
        </p:nvSpPr>
        <p:spPr>
          <a:xfrm>
            <a:off x="6372200" y="4653136"/>
            <a:ext cx="1944216" cy="720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1043608" y="4725144"/>
            <a:ext cx="288032"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82025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Teched</a:t>
            </a:r>
            <a:r>
              <a:rPr lang="en-AU" dirty="0" smtClean="0"/>
              <a:t> Website Update</a:t>
            </a:r>
            <a:endParaRPr lang="en-AU" dirty="0"/>
          </a:p>
        </p:txBody>
      </p:sp>
      <p:sp>
        <p:nvSpPr>
          <p:cNvPr id="3" name="Content Placeholder 2"/>
          <p:cNvSpPr>
            <a:spLocks noGrp="1"/>
          </p:cNvSpPr>
          <p:nvPr>
            <p:ph idx="1"/>
          </p:nvPr>
        </p:nvSpPr>
        <p:spPr>
          <a:xfrm>
            <a:off x="467544" y="1340768"/>
            <a:ext cx="8229600" cy="1540768"/>
          </a:xfrm>
        </p:spPr>
        <p:txBody>
          <a:bodyPr/>
          <a:lstStyle/>
          <a:p>
            <a:pPr marL="0" indent="0">
              <a:buNone/>
            </a:pPr>
            <a:r>
              <a:rPr lang="en-AU" dirty="0" smtClean="0"/>
              <a:t>Once logged in</a:t>
            </a:r>
            <a:r>
              <a:rPr lang="en-AU" dirty="0"/>
              <a:t>,</a:t>
            </a:r>
            <a:r>
              <a:rPr lang="en-AU" dirty="0" smtClean="0"/>
              <a:t> you will be redirected to the </a:t>
            </a:r>
            <a:r>
              <a:rPr lang="en-AU" dirty="0" err="1" smtClean="0"/>
              <a:t>MySite</a:t>
            </a:r>
            <a:r>
              <a:rPr lang="en-AU" dirty="0" smtClean="0"/>
              <a:t> tab. Also notice additional tabs available.</a:t>
            </a:r>
          </a:p>
          <a:p>
            <a:endParaRPr lang="en-AU" dirty="0"/>
          </a:p>
        </p:txBody>
      </p:sp>
      <p:pic>
        <p:nvPicPr>
          <p:cNvPr id="3074" name="Picture 2"/>
          <p:cNvPicPr>
            <a:picLocks noChangeAspect="1" noChangeArrowheads="1"/>
          </p:cNvPicPr>
          <p:nvPr/>
        </p:nvPicPr>
        <p:blipFill>
          <a:blip r:embed="rId2" cstate="print"/>
          <a:srcRect/>
          <a:stretch>
            <a:fillRect/>
          </a:stretch>
        </p:blipFill>
        <p:spPr bwMode="auto">
          <a:xfrm>
            <a:off x="467544" y="2708919"/>
            <a:ext cx="8064896" cy="3705493"/>
          </a:xfrm>
          <a:prstGeom prst="rect">
            <a:avLst/>
          </a:prstGeom>
          <a:ln>
            <a:headEnd type="none"/>
            <a:tailEnd type="triangle"/>
          </a:ln>
        </p:spPr>
      </p:pic>
      <p:sp>
        <p:nvSpPr>
          <p:cNvPr id="5" name="Line Callout 1 4"/>
          <p:cNvSpPr/>
          <p:nvPr/>
        </p:nvSpPr>
        <p:spPr>
          <a:xfrm>
            <a:off x="3923928" y="4725144"/>
            <a:ext cx="1944216" cy="792088"/>
          </a:xfrm>
          <a:prstGeom prst="borderCallout1">
            <a:avLst>
              <a:gd name="adj1" fmla="val 18750"/>
              <a:gd name="adj2" fmla="val -8333"/>
              <a:gd name="adj3" fmla="val -211557"/>
              <a:gd name="adj4" fmla="val -66551"/>
            </a:avLst>
          </a:prstGeom>
          <a:ln>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Additional tabs after login</a:t>
            </a:r>
            <a:endParaRPr lang="en-AU" dirty="0"/>
          </a:p>
        </p:txBody>
      </p:sp>
      <p:sp>
        <p:nvSpPr>
          <p:cNvPr id="6" name="Line Callout 1 5"/>
          <p:cNvSpPr/>
          <p:nvPr/>
        </p:nvSpPr>
        <p:spPr>
          <a:xfrm>
            <a:off x="6876256" y="4365104"/>
            <a:ext cx="1944216" cy="1008112"/>
          </a:xfrm>
          <a:prstGeom prst="borderCallout1">
            <a:avLst>
              <a:gd name="adj1" fmla="val -3056"/>
              <a:gd name="adj2" fmla="val 97227"/>
              <a:gd name="adj3" fmla="val -70759"/>
              <a:gd name="adj4" fmla="val 47892"/>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Logged in user information. Notice current email set to school</a:t>
            </a:r>
            <a:endParaRPr lang="en-AU" dirty="0"/>
          </a:p>
        </p:txBody>
      </p:sp>
      <p:sp>
        <p:nvSpPr>
          <p:cNvPr id="7" name="Line Callout 1 6"/>
          <p:cNvSpPr/>
          <p:nvPr/>
        </p:nvSpPr>
        <p:spPr>
          <a:xfrm>
            <a:off x="2915816" y="5733256"/>
            <a:ext cx="1728192" cy="864096"/>
          </a:xfrm>
          <a:prstGeom prst="borderCallout1">
            <a:avLst>
              <a:gd name="adj1" fmla="val 18750"/>
              <a:gd name="adj2" fmla="val -8333"/>
              <a:gd name="adj3" fmla="val 34428"/>
              <a:gd name="adj4" fmla="val -29073"/>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List of school files on record</a:t>
            </a:r>
            <a:endParaRPr lang="en-A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371475" y="4437112"/>
            <a:ext cx="8401050" cy="1180902"/>
          </a:xfrm>
          <a:prstGeom prst="rect">
            <a:avLst/>
          </a:prstGeom>
          <a:noFill/>
          <a:ln w="9525">
            <a:noFill/>
            <a:miter lim="800000"/>
            <a:headEnd/>
            <a:tailEnd/>
          </a:ln>
        </p:spPr>
      </p:pic>
      <p:sp>
        <p:nvSpPr>
          <p:cNvPr id="2" name="Title 1"/>
          <p:cNvSpPr>
            <a:spLocks noGrp="1"/>
          </p:cNvSpPr>
          <p:nvPr>
            <p:ph type="title"/>
          </p:nvPr>
        </p:nvSpPr>
        <p:spPr/>
        <p:txBody>
          <a:bodyPr/>
          <a:lstStyle/>
          <a:p>
            <a:r>
              <a:rPr lang="en-AU" dirty="0" err="1" smtClean="0"/>
              <a:t>Teched</a:t>
            </a:r>
            <a:r>
              <a:rPr lang="en-AU" dirty="0" smtClean="0"/>
              <a:t> Website Update</a:t>
            </a:r>
            <a:endParaRPr lang="en-AU" dirty="0"/>
          </a:p>
        </p:txBody>
      </p:sp>
      <p:sp>
        <p:nvSpPr>
          <p:cNvPr id="3" name="Content Placeholder 2"/>
          <p:cNvSpPr>
            <a:spLocks noGrp="1"/>
          </p:cNvSpPr>
          <p:nvPr>
            <p:ph idx="1"/>
          </p:nvPr>
        </p:nvSpPr>
        <p:spPr>
          <a:xfrm>
            <a:off x="457200" y="1600201"/>
            <a:ext cx="8229600" cy="1108719"/>
          </a:xfrm>
        </p:spPr>
        <p:txBody>
          <a:bodyPr/>
          <a:lstStyle/>
          <a:p>
            <a:pPr marL="0" indent="0">
              <a:buNone/>
            </a:pPr>
            <a:r>
              <a:rPr lang="en-AU" sz="2800" dirty="0" smtClean="0">
                <a:solidFill>
                  <a:srgbClr val="FF0000"/>
                </a:solidFill>
              </a:rPr>
              <a:t>IMPORTANT: </a:t>
            </a:r>
            <a:r>
              <a:rPr lang="en-AU" sz="2800" dirty="0"/>
              <a:t>C</a:t>
            </a:r>
            <a:r>
              <a:rPr lang="en-AU" sz="2800" dirty="0" smtClean="0"/>
              <a:t>hange login user details &amp; password by clicking on the username once logged in.</a:t>
            </a:r>
          </a:p>
          <a:p>
            <a:endParaRPr lang="en-AU" dirty="0"/>
          </a:p>
        </p:txBody>
      </p:sp>
      <p:sp>
        <p:nvSpPr>
          <p:cNvPr id="5" name="Line Callout 1 4"/>
          <p:cNvSpPr/>
          <p:nvPr/>
        </p:nvSpPr>
        <p:spPr>
          <a:xfrm>
            <a:off x="2915816" y="3429000"/>
            <a:ext cx="5328592" cy="360040"/>
          </a:xfrm>
          <a:prstGeom prst="borderCallout1">
            <a:avLst>
              <a:gd name="adj1" fmla="val 103406"/>
              <a:gd name="adj2" fmla="val 51211"/>
              <a:gd name="adj3" fmla="val 308270"/>
              <a:gd name="adj4" fmla="val 93169"/>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Click here to change password  &amp; user information</a:t>
            </a: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p:txBody>
          <a:bodyPr>
            <a:normAutofit fontScale="70000" lnSpcReduction="20000"/>
          </a:bodyPr>
          <a:lstStyle/>
          <a:p>
            <a:pPr marL="0" indent="0">
              <a:buNone/>
            </a:pPr>
            <a:r>
              <a:rPr lang="en-AU" b="1" dirty="0" smtClean="0">
                <a:effectLst/>
              </a:rPr>
              <a:t>New T4L servers delivered to Primary Schools in June 2011</a:t>
            </a:r>
          </a:p>
          <a:p>
            <a:pPr fontAlgn="t"/>
            <a:r>
              <a:rPr lang="en-AU" dirty="0" smtClean="0">
                <a:effectLst/>
              </a:rPr>
              <a:t>In consultation with the Primary Principals’ Association and the Office of Schools, it has been agreed that all primary schools will receive a new Technology for Learning (T4L) server to replace the existing Content Pre-Provisioning Cache (CPC) Server.</a:t>
            </a:r>
          </a:p>
          <a:p>
            <a:pPr marL="0" indent="0" fontAlgn="t">
              <a:buNone/>
            </a:pPr>
            <a:endParaRPr lang="en-AU" dirty="0" smtClean="0">
              <a:effectLst/>
            </a:endParaRPr>
          </a:p>
          <a:p>
            <a:pPr fontAlgn="t"/>
            <a:r>
              <a:rPr lang="en-AU" dirty="0"/>
              <a:t>Special Schools and any other site with a CPC device will be added to the schedule in due course. </a:t>
            </a:r>
            <a:r>
              <a:rPr lang="en-AU" dirty="0" smtClean="0"/>
              <a:t>No timeframe has been developed at this stage.</a:t>
            </a:r>
            <a:endParaRPr lang="en-AU" dirty="0" smtClean="0">
              <a:effectLst/>
            </a:endParaRPr>
          </a:p>
          <a:p>
            <a:pPr marL="0" indent="0" fontAlgn="t">
              <a:buNone/>
            </a:pPr>
            <a:endParaRPr lang="en-AU" dirty="0" smtClean="0">
              <a:effectLst/>
            </a:endParaRPr>
          </a:p>
          <a:p>
            <a:pPr fontAlgn="t"/>
            <a:r>
              <a:rPr lang="en-AU" dirty="0" smtClean="0">
                <a:effectLst/>
              </a:rPr>
              <a:t>The T4L server will provide primary schools with a foundation for moving ICT forward. This foundation will help schools to further develop and implement their eLearning strategies, increase access to learning resources, enhance collaboration across the education community and provide essential support for school ICT operations.</a:t>
            </a:r>
          </a:p>
          <a:p>
            <a:pPr marL="0" indent="0" fontAlgn="t">
              <a:buNone/>
            </a:pPr>
            <a:endParaRPr lang="en-AU" dirty="0" smtClean="0">
              <a:effectLst/>
            </a:endParaRPr>
          </a:p>
          <a:p>
            <a:pPr marL="0" indent="0">
              <a:buNone/>
            </a:pPr>
            <a:endParaRPr lang="en-AU" dirty="0" smtClean="0">
              <a:effectLst/>
            </a:endParaRPr>
          </a:p>
          <a:p>
            <a:endParaRPr lang="en-AU" dirty="0"/>
          </a:p>
        </p:txBody>
      </p:sp>
    </p:spTree>
    <p:extLst>
      <p:ext uri="{BB962C8B-B14F-4D97-AF65-F5344CB8AC3E}">
        <p14:creationId xmlns:p14="http://schemas.microsoft.com/office/powerpoint/2010/main" val="2977802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Teched</a:t>
            </a:r>
            <a:r>
              <a:rPr lang="en-AU" dirty="0" smtClean="0"/>
              <a:t> Website Update</a:t>
            </a:r>
            <a:endParaRPr lang="en-AU" dirty="0"/>
          </a:p>
        </p:txBody>
      </p:sp>
      <p:sp>
        <p:nvSpPr>
          <p:cNvPr id="3" name="Content Placeholder 2"/>
          <p:cNvSpPr>
            <a:spLocks noGrp="1"/>
          </p:cNvSpPr>
          <p:nvPr>
            <p:ph idx="1"/>
          </p:nvPr>
        </p:nvSpPr>
        <p:spPr>
          <a:xfrm>
            <a:off x="457200" y="1600201"/>
            <a:ext cx="8229600" cy="1108720"/>
          </a:xfrm>
        </p:spPr>
        <p:txBody>
          <a:bodyPr/>
          <a:lstStyle/>
          <a:p>
            <a:pPr>
              <a:buNone/>
            </a:pPr>
            <a:r>
              <a:rPr lang="en-AU" dirty="0" smtClean="0"/>
              <a:t>	Make the following changes:</a:t>
            </a:r>
            <a:endParaRPr lang="en-AU" dirty="0"/>
          </a:p>
        </p:txBody>
      </p:sp>
      <p:pic>
        <p:nvPicPr>
          <p:cNvPr id="5122" name="Picture 2"/>
          <p:cNvPicPr>
            <a:picLocks noChangeAspect="1" noChangeArrowheads="1"/>
          </p:cNvPicPr>
          <p:nvPr/>
        </p:nvPicPr>
        <p:blipFill>
          <a:blip r:embed="rId2" cstate="print"/>
          <a:srcRect/>
          <a:stretch>
            <a:fillRect/>
          </a:stretch>
        </p:blipFill>
        <p:spPr bwMode="auto">
          <a:xfrm>
            <a:off x="963116" y="2348880"/>
            <a:ext cx="7353300" cy="3162300"/>
          </a:xfrm>
          <a:prstGeom prst="rect">
            <a:avLst/>
          </a:prstGeom>
          <a:noFill/>
          <a:ln w="9525">
            <a:noFill/>
            <a:miter lim="800000"/>
            <a:headEnd/>
            <a:tailEnd/>
          </a:ln>
        </p:spPr>
      </p:pic>
      <p:sp>
        <p:nvSpPr>
          <p:cNvPr id="5" name="Line Callout 1 4"/>
          <p:cNvSpPr/>
          <p:nvPr/>
        </p:nvSpPr>
        <p:spPr>
          <a:xfrm>
            <a:off x="5580112" y="3068960"/>
            <a:ext cx="3456384" cy="360040"/>
          </a:xfrm>
          <a:prstGeom prst="borderCallout1">
            <a:avLst>
              <a:gd name="adj1" fmla="val 47675"/>
              <a:gd name="adj2" fmla="val -2700"/>
              <a:gd name="adj3" fmla="val 118144"/>
              <a:gd name="adj4" fmla="val -62707"/>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Click here to change the password</a:t>
            </a:r>
            <a:endParaRPr lang="en-AU" dirty="0"/>
          </a:p>
        </p:txBody>
      </p:sp>
      <p:sp>
        <p:nvSpPr>
          <p:cNvPr id="6" name="Line Callout 1 5"/>
          <p:cNvSpPr/>
          <p:nvPr/>
        </p:nvSpPr>
        <p:spPr>
          <a:xfrm>
            <a:off x="5364088" y="3861048"/>
            <a:ext cx="3672408" cy="360040"/>
          </a:xfrm>
          <a:prstGeom prst="borderCallout1">
            <a:avLst>
              <a:gd name="adj1" fmla="val 44147"/>
              <a:gd name="adj2" fmla="val -1417"/>
              <a:gd name="adj3" fmla="val 106856"/>
              <a:gd name="adj4" fmla="val -25607"/>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Change First Name to your first name</a:t>
            </a:r>
            <a:endParaRPr lang="en-AU" dirty="0"/>
          </a:p>
        </p:txBody>
      </p:sp>
      <p:sp>
        <p:nvSpPr>
          <p:cNvPr id="7" name="Line Callout 1 6"/>
          <p:cNvSpPr/>
          <p:nvPr/>
        </p:nvSpPr>
        <p:spPr>
          <a:xfrm>
            <a:off x="5364088" y="4437112"/>
            <a:ext cx="3672408" cy="360040"/>
          </a:xfrm>
          <a:prstGeom prst="borderCallout1">
            <a:avLst>
              <a:gd name="adj1" fmla="val 46969"/>
              <a:gd name="adj2" fmla="val -2523"/>
              <a:gd name="adj3" fmla="val 36309"/>
              <a:gd name="adj4" fmla="val -23394"/>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Change Last Name to your last name</a:t>
            </a:r>
            <a:endParaRPr lang="en-AU" dirty="0"/>
          </a:p>
        </p:txBody>
      </p:sp>
      <p:sp>
        <p:nvSpPr>
          <p:cNvPr id="8" name="Line Callout 1 7"/>
          <p:cNvSpPr/>
          <p:nvPr/>
        </p:nvSpPr>
        <p:spPr>
          <a:xfrm>
            <a:off x="5364088" y="4941168"/>
            <a:ext cx="3672408" cy="648072"/>
          </a:xfrm>
          <a:prstGeom prst="borderCallout1">
            <a:avLst>
              <a:gd name="adj1" fmla="val 46969"/>
              <a:gd name="adj2" fmla="val -1417"/>
              <a:gd name="adj3" fmla="val 22198"/>
              <a:gd name="adj4" fmla="val -19244"/>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Change the Email Address from the school generic to your email address</a:t>
            </a:r>
            <a:endParaRPr lang="en-AU" dirty="0"/>
          </a:p>
        </p:txBody>
      </p:sp>
      <p:sp>
        <p:nvSpPr>
          <p:cNvPr id="9" name="Content Placeholder 2"/>
          <p:cNvSpPr txBox="1">
            <a:spLocks/>
          </p:cNvSpPr>
          <p:nvPr/>
        </p:nvSpPr>
        <p:spPr>
          <a:xfrm>
            <a:off x="683568" y="5805264"/>
            <a:ext cx="8229600" cy="72008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AU" sz="2600" b="1" i="0" u="none" strike="noStrike" kern="1200" cap="none" spc="0" normalizeH="0" baseline="0" noProof="0" dirty="0" smtClean="0">
                <a:ln>
                  <a:noFill/>
                </a:ln>
                <a:solidFill>
                  <a:schemeClr val="tx1"/>
                </a:solidFill>
                <a:effectLst/>
                <a:uLnTx/>
                <a:uFillTx/>
                <a:latin typeface="+mn-lt"/>
                <a:ea typeface="+mn-ea"/>
                <a:cs typeface="+mn-cs"/>
              </a:rPr>
              <a:t>The above are required changes you need to make</a:t>
            </a:r>
            <a:endParaRPr kumimoji="0" lang="en-AU" sz="2600" b="1" i="0" u="none" strike="noStrike" kern="1200" cap="none" spc="0" normalizeH="0" baseline="0" noProof="0" dirty="0">
              <a:ln>
                <a:noFill/>
              </a:ln>
              <a:solidFill>
                <a:schemeClr val="tx1"/>
              </a:solidFill>
              <a:effectLst/>
              <a:uLnTx/>
              <a:uFillTx/>
              <a:latin typeface="+mn-lt"/>
              <a:ea typeface="+mn-ea"/>
              <a:cs typeface="+mn-cs"/>
            </a:endParaRPr>
          </a:p>
        </p:txBody>
      </p:sp>
      <p:sp>
        <p:nvSpPr>
          <p:cNvPr id="10" name="Line Callout 1 9"/>
          <p:cNvSpPr/>
          <p:nvPr/>
        </p:nvSpPr>
        <p:spPr>
          <a:xfrm>
            <a:off x="179512" y="5085184"/>
            <a:ext cx="2520280" cy="504056"/>
          </a:xfrm>
          <a:prstGeom prst="borderCallout1">
            <a:avLst>
              <a:gd name="adj1" fmla="val 51672"/>
              <a:gd name="adj2" fmla="val 105014"/>
              <a:gd name="adj3" fmla="val 52703"/>
              <a:gd name="adj4" fmla="val 140724"/>
            </a:avLst>
          </a:prstGeom>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Don’t forget to click Update</a:t>
            </a:r>
            <a:endParaRPr lang="en-A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Teched</a:t>
            </a:r>
            <a:r>
              <a:rPr lang="en-AU" dirty="0" smtClean="0"/>
              <a:t> Website Update</a:t>
            </a:r>
            <a:endParaRPr lang="en-AU" dirty="0"/>
          </a:p>
        </p:txBody>
      </p:sp>
      <p:sp>
        <p:nvSpPr>
          <p:cNvPr id="3" name="Content Placeholder 2"/>
          <p:cNvSpPr>
            <a:spLocks noGrp="1"/>
          </p:cNvSpPr>
          <p:nvPr>
            <p:ph idx="1"/>
          </p:nvPr>
        </p:nvSpPr>
        <p:spPr>
          <a:xfrm>
            <a:off x="457200" y="1600201"/>
            <a:ext cx="8229600" cy="2980928"/>
          </a:xfrm>
        </p:spPr>
        <p:txBody>
          <a:bodyPr/>
          <a:lstStyle/>
          <a:p>
            <a:r>
              <a:rPr lang="en-AU" dirty="0" smtClean="0"/>
              <a:t>To register for an event:</a:t>
            </a:r>
          </a:p>
          <a:p>
            <a:pPr lvl="1"/>
            <a:r>
              <a:rPr lang="en-AU" dirty="0" smtClean="0"/>
              <a:t>You must login</a:t>
            </a:r>
          </a:p>
          <a:p>
            <a:pPr lvl="1"/>
            <a:r>
              <a:rPr lang="en-AU" dirty="0" smtClean="0"/>
              <a:t>Click on the event either in the Calendar or Upcoming Events </a:t>
            </a:r>
          </a:p>
          <a:p>
            <a:pPr lvl="1"/>
            <a:r>
              <a:rPr lang="en-AU" dirty="0" smtClean="0"/>
              <a:t>Click on “Enrol for this Event?”</a:t>
            </a:r>
          </a:p>
          <a:p>
            <a:pPr>
              <a:buNone/>
            </a:pPr>
            <a:endParaRPr lang="en-AU" dirty="0" smtClean="0"/>
          </a:p>
          <a:p>
            <a:pPr>
              <a:buNone/>
            </a:pPr>
            <a:endParaRPr lang="en-AU" dirty="0" smtClean="0"/>
          </a:p>
          <a:p>
            <a:pPr lvl="1"/>
            <a:endParaRPr lang="en-AU" dirty="0" smtClean="0"/>
          </a:p>
          <a:p>
            <a:endParaRPr lang="en-A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4581127"/>
            <a:ext cx="67627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Infrastructure Planning &amp; Wireless</a:t>
            </a:r>
            <a:endParaRPr lang="en-AU" dirty="0"/>
          </a:p>
        </p:txBody>
      </p:sp>
      <p:sp>
        <p:nvSpPr>
          <p:cNvPr id="3" name="Content Placeholder 2"/>
          <p:cNvSpPr>
            <a:spLocks noGrp="1"/>
          </p:cNvSpPr>
          <p:nvPr>
            <p:ph idx="1"/>
          </p:nvPr>
        </p:nvSpPr>
        <p:spPr>
          <a:xfrm>
            <a:off x="457200" y="1600201"/>
            <a:ext cx="8229600" cy="1468759"/>
          </a:xfrm>
        </p:spPr>
        <p:txBody>
          <a:bodyPr>
            <a:normAutofit fontScale="77500" lnSpcReduction="20000"/>
          </a:bodyPr>
          <a:lstStyle/>
          <a:p>
            <a:r>
              <a:rPr lang="en-AU" dirty="0" smtClean="0"/>
              <a:t>Observing many requests for Wireless installations.</a:t>
            </a:r>
          </a:p>
          <a:p>
            <a:r>
              <a:rPr lang="en-AU" dirty="0" smtClean="0"/>
              <a:t>Requires an evaluation of underlying switching equipment.</a:t>
            </a:r>
          </a:p>
          <a:p>
            <a:r>
              <a:rPr lang="en-AU" dirty="0" smtClean="0"/>
              <a:t>Remember ongoing maintenance, support and replacement costs.</a:t>
            </a:r>
          </a:p>
          <a:p>
            <a:pPr>
              <a:buNone/>
            </a:pPr>
            <a:endParaRPr lang="en-AU" dirty="0" smtClean="0"/>
          </a:p>
          <a:p>
            <a:endParaRPr lang="en-AU" dirty="0" smtClean="0"/>
          </a:p>
          <a:p>
            <a:endParaRPr lang="en-AU" dirty="0"/>
          </a:p>
        </p:txBody>
      </p:sp>
      <p:pic>
        <p:nvPicPr>
          <p:cNvPr id="5" name="Picture 2"/>
          <p:cNvPicPr>
            <a:picLocks noChangeAspect="1" noChangeArrowheads="1"/>
          </p:cNvPicPr>
          <p:nvPr/>
        </p:nvPicPr>
        <p:blipFill>
          <a:blip r:embed="rId2" cstate="print"/>
          <a:srcRect/>
          <a:stretch>
            <a:fillRect/>
          </a:stretch>
        </p:blipFill>
        <p:spPr bwMode="auto">
          <a:xfrm>
            <a:off x="2627784" y="3429000"/>
            <a:ext cx="3456384" cy="2821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Wireless &amp; Infrastructure Planning</a:t>
            </a:r>
            <a:endParaRPr lang="en-AU" dirty="0"/>
          </a:p>
        </p:txBody>
      </p:sp>
      <p:sp>
        <p:nvSpPr>
          <p:cNvPr id="4" name="TextBox 3"/>
          <p:cNvSpPr txBox="1"/>
          <p:nvPr/>
        </p:nvSpPr>
        <p:spPr>
          <a:xfrm>
            <a:off x="323528" y="1412776"/>
            <a:ext cx="8280920" cy="3114699"/>
          </a:xfrm>
          <a:prstGeom prst="rect">
            <a:avLst/>
          </a:prstGeom>
          <a:noFill/>
        </p:spPr>
        <p:txBody>
          <a:bodyPr wrap="square" rtlCol="0">
            <a:spAutoFit/>
          </a:bodyPr>
          <a:lstStyle/>
          <a:p>
            <a:pPr marL="342900" indent="-342900">
              <a:lnSpc>
                <a:spcPct val="80000"/>
              </a:lnSpc>
              <a:spcBef>
                <a:spcPct val="20000"/>
              </a:spcBef>
              <a:buFont typeface="Arial" pitchFamily="34" charset="0"/>
              <a:buChar char="•"/>
            </a:pPr>
            <a:r>
              <a:rPr lang="en-AU" sz="2500" dirty="0" smtClean="0"/>
              <a:t>Current switch equipment supports 1Gb to the desktop &amp; 10Gb backbone with other features such as Power over Ethernet (</a:t>
            </a:r>
            <a:r>
              <a:rPr lang="en-AU" sz="2500" dirty="0" err="1" smtClean="0"/>
              <a:t>PoE</a:t>
            </a:r>
            <a:r>
              <a:rPr lang="en-AU" sz="2500" dirty="0" smtClean="0"/>
              <a:t>)</a:t>
            </a:r>
          </a:p>
          <a:p>
            <a:pPr marL="342900" indent="-342900">
              <a:lnSpc>
                <a:spcPct val="80000"/>
              </a:lnSpc>
              <a:spcBef>
                <a:spcPct val="20000"/>
              </a:spcBef>
              <a:buFont typeface="Arial" pitchFamily="34" charset="0"/>
              <a:buChar char="•"/>
            </a:pPr>
            <a:r>
              <a:rPr lang="en-AU" sz="2500" dirty="0" smtClean="0"/>
              <a:t>Will current fibre runs support 10Gb?</a:t>
            </a:r>
          </a:p>
          <a:p>
            <a:pPr marL="342900" indent="-342900">
              <a:lnSpc>
                <a:spcPct val="80000"/>
              </a:lnSpc>
              <a:spcBef>
                <a:spcPct val="20000"/>
              </a:spcBef>
              <a:buFont typeface="Arial" pitchFamily="34" charset="0"/>
              <a:buChar char="•"/>
            </a:pPr>
            <a:r>
              <a:rPr lang="en-AU" sz="2500" dirty="0" smtClean="0"/>
              <a:t>Points to consider:</a:t>
            </a:r>
            <a:endParaRPr lang="en-AU" dirty="0" smtClean="0"/>
          </a:p>
          <a:p>
            <a:pPr marL="800100" lvl="1" indent="-342900">
              <a:lnSpc>
                <a:spcPct val="80000"/>
              </a:lnSpc>
              <a:spcBef>
                <a:spcPct val="20000"/>
              </a:spcBef>
              <a:buFont typeface="Arial" pitchFamily="34" charset="0"/>
              <a:buChar char="•"/>
            </a:pPr>
            <a:r>
              <a:rPr lang="en-AU" dirty="0" smtClean="0"/>
              <a:t>Is my current network infrastructure capable of supporting a wireless installation?</a:t>
            </a:r>
          </a:p>
          <a:p>
            <a:pPr marL="800100" lvl="2" indent="-342900">
              <a:lnSpc>
                <a:spcPct val="80000"/>
              </a:lnSpc>
              <a:spcBef>
                <a:spcPct val="20000"/>
              </a:spcBef>
              <a:buFont typeface="Arial" pitchFamily="34" charset="0"/>
              <a:buChar char="•"/>
            </a:pPr>
            <a:r>
              <a:rPr lang="en-AU" dirty="0" smtClean="0"/>
              <a:t>Do we have a Gigabit fibre backbone?</a:t>
            </a:r>
          </a:p>
          <a:p>
            <a:pPr marL="800100" lvl="2" indent="-342900">
              <a:lnSpc>
                <a:spcPct val="80000"/>
              </a:lnSpc>
              <a:spcBef>
                <a:spcPct val="20000"/>
              </a:spcBef>
              <a:buFont typeface="Arial" pitchFamily="34" charset="0"/>
              <a:buChar char="•"/>
            </a:pPr>
            <a:r>
              <a:rPr lang="en-AU" dirty="0" smtClean="0"/>
              <a:t>Will the data point for wireless access points support Gigabit?</a:t>
            </a:r>
          </a:p>
          <a:p>
            <a:pPr marL="800100" lvl="2" indent="-342900">
              <a:lnSpc>
                <a:spcPct val="80000"/>
              </a:lnSpc>
              <a:spcBef>
                <a:spcPct val="20000"/>
              </a:spcBef>
              <a:buFont typeface="Arial" pitchFamily="34" charset="0"/>
              <a:buChar char="•"/>
            </a:pPr>
            <a:r>
              <a:rPr lang="en-AU" dirty="0" smtClean="0"/>
              <a:t>Do I need to install data points in wireless hotspots ?</a:t>
            </a:r>
            <a:endParaRPr lang="en-AU" dirty="0"/>
          </a:p>
        </p:txBody>
      </p:sp>
      <p:sp>
        <p:nvSpPr>
          <p:cNvPr id="5" name="Rectangle 4"/>
          <p:cNvSpPr/>
          <p:nvPr/>
        </p:nvSpPr>
        <p:spPr>
          <a:xfrm>
            <a:off x="179512" y="4437112"/>
            <a:ext cx="4608512" cy="2308324"/>
          </a:xfrm>
          <a:prstGeom prst="rect">
            <a:avLst/>
          </a:prstGeom>
        </p:spPr>
        <p:txBody>
          <a:bodyPr wrap="square">
            <a:spAutoFit/>
          </a:bodyPr>
          <a:lstStyle/>
          <a:p>
            <a:r>
              <a:rPr lang="en-AU" dirty="0" smtClean="0">
                <a:solidFill>
                  <a:prstClr val="black"/>
                </a:solidFill>
              </a:rPr>
              <a:t>HP E3500-24G-PoE+ </a:t>
            </a:r>
            <a:r>
              <a:rPr lang="en-AU" dirty="0" err="1" smtClean="0">
                <a:solidFill>
                  <a:prstClr val="black"/>
                </a:solidFill>
              </a:rPr>
              <a:t>yl</a:t>
            </a:r>
            <a:r>
              <a:rPr lang="en-AU" dirty="0" smtClean="0">
                <a:solidFill>
                  <a:prstClr val="black"/>
                </a:solidFill>
              </a:rPr>
              <a:t> Switch</a:t>
            </a:r>
          </a:p>
          <a:p>
            <a:pPr lvl="1"/>
            <a:r>
              <a:rPr lang="en-AU" dirty="0" smtClean="0">
                <a:solidFill>
                  <a:prstClr val="black"/>
                </a:solidFill>
              </a:rPr>
              <a:t>Cost $2,859 ex GST</a:t>
            </a:r>
          </a:p>
          <a:p>
            <a:pPr lvl="1"/>
            <a:endParaRPr lang="en-AU" dirty="0" smtClean="0">
              <a:solidFill>
                <a:prstClr val="black"/>
              </a:solidFill>
            </a:endParaRPr>
          </a:p>
          <a:p>
            <a:r>
              <a:rPr lang="en-AU" dirty="0" smtClean="0"/>
              <a:t>HP E2910al-24G-PoE+ Switch</a:t>
            </a:r>
          </a:p>
          <a:p>
            <a:pPr lvl="1"/>
            <a:r>
              <a:rPr lang="en-AU" dirty="0" smtClean="0">
                <a:solidFill>
                  <a:prstClr val="black"/>
                </a:solidFill>
              </a:rPr>
              <a:t>Cost $2,195 ex GST</a:t>
            </a:r>
          </a:p>
          <a:p>
            <a:pPr lvl="1"/>
            <a:endParaRPr lang="en-AU" dirty="0" smtClean="0">
              <a:solidFill>
                <a:prstClr val="black"/>
              </a:solidFill>
            </a:endParaRPr>
          </a:p>
          <a:p>
            <a:r>
              <a:rPr lang="en-AU" dirty="0" smtClean="0"/>
              <a:t>HP E2520G-24-PoE Switch</a:t>
            </a:r>
          </a:p>
          <a:p>
            <a:pPr lvl="1"/>
            <a:r>
              <a:rPr lang="en-AU" dirty="0" smtClean="0">
                <a:solidFill>
                  <a:prstClr val="black"/>
                </a:solidFill>
              </a:rPr>
              <a:t>Cost $1,149 ex GST	</a:t>
            </a:r>
            <a:endParaRPr lang="en-AU" dirty="0">
              <a:solidFill>
                <a:prstClr val="black"/>
              </a:solidFill>
            </a:endParaRPr>
          </a:p>
        </p:txBody>
      </p:sp>
      <p:sp>
        <p:nvSpPr>
          <p:cNvPr id="11266" name="AutoShape 2" descr="data:image/jpg;base64,/9j/4AAQSkZJRgABAQAAAQABAAD/2wBDAAkGBwgHBgkIBwgKCgkLDRYPDQwMDRsUFRAWIB0iIiAdHx8kKDQsJCYxJx8fLT0tMTU3Ojo6Iys/RD84QzQ5Ojf/2wBDAQoKCg0MDRoPDxo3JR8lNzc3Nzc3Nzc3Nzc3Nzc3Nzc3Nzc3Nzc3Nzc3Nzc3Nzc3Nzc3Nzc3Nzc3Nzc3Nzc3Nzf/wAARCACPALYDASIAAhEBAxEB/8QAGwABAAIDAQEAAAAAAAAAAAAAAAQFAQIGAwf/xAA4EAABAgQCBwcDAwMFAAAAAAAAAQIDBAURIdEGEhQVMUGTExYiUVRVlCNxkTJhgSSx4SU0c6HB/8QAFwEBAQEBAAAAAAAAAAAAAAAAAAEDAv/EABsRAQEAAgMBAAAAAAAAAAAAAAABESECA0Ex/9oADAMBAAIRAxEAPwD7iAAAAAAAAAAAAAAAAAAAAAAAAAAAAAAAAAAAAAAAAAAAAAAAAAAAAAAAAAAAAAAAAAAAAAAAAAAAAAAAAAAAAAAAAAAAAAAAAYK9a7SE41WRTG2Mwzj+TG/aR7rI/IZmNluFkCt3/RvdpD5DMzHeCjYf6vT/AJLMwLMFamkFGXhV5D5LMxv+je7yHyWZgWQK3vBRvd5D5LMxv+je7SHyWZgWQKzvBRfd6f8AKZmZ3/Rvd5D5LMwLIFb3go3u8h8lmY3/AEb3eQ+SzMgsgV2/6N7tI/IZma94KLe296f9tpZmUWYK3f8ARvdpD5LMxv8Ao3u8h8lmYFkCt7wUX3eQ+SzMd4KN7vIfJZmBZAre8FG93p/ymZjf9G93p/yWZgWQK3f9G93p/wAlmY3/AEb3en/JZmBZAgQKzS5h+pAqUnFfa+qyO1Vthjx/dPyAPh9Ol4sdsvMwqWyJAZBfBdeLBaj3eJFWzk81RcUVcMF4Wn0aS7SlwLtlnsgMRZiyoroaWVVwTFFsir/BzcrW0lJeLLbJIRbOWzosFHK7xL+rzQ6LRySiMp0SMsSQtP2WE18ZGqidkrVwTgt1TjyNJzvDcZ9nXOyYroaZRqZUqZKzXjc2NCbqqyI5qWRyuT+b4Y8i1l6LJQGuayG9dd6uxiKvFf7EHR6GyW0Zk5TbZaHMw4Gp2jIzXI1114HKVKnaSLPvWFXYOo9yaurHw/x/Jnu7ruSSYjvlpkk9qMdLtcjbqmte/wCf/DG6qe66bMzjdcVv5ef2IUlFmJGnP2mflpuOjW2b2qcuOPP/AAVejsGLC0prVRmY0BkvNNZ2SLG58VwW1grGnMdlFpT5iTkoL4moqI1rV1lddqJZP21rrhyQ4iNpdOwqZSou60fEcqrGb2fiVrcFvZOd73W344d3p0+cj0xVoc01k22G7Viwo7UVuLFtxut0aqcziIsPTJ1MpiwatMtmHPVsd21WXxYtVceSJxw+4E5ul85Cr85KbshLKQYT9ReyRWqrGquDlTFV4cSsTS+ovoESMtKbtaTGon0vFZbuvq24IiavD/stOx0qiaRTrEqUdsn2T3QmbWlmK5FRuOtyXG1/Irmw9M+7z4q1WY2tJi6f1SX7NPCqWvfjjw4ISyX6JfemZfW6VBZSYTYMxDYsWzMGrE4a3lb+OP2JOlekMem1OSl5anQnwneKK6HDuiNurcVxtil8TzfA0rZWqUxanGWV7OGsyxJtLPVlte/it4vunE9tJ2aQ71k90T0SWll8MZkKZSyrdXK7BV5YcuH2E4yGUGHpRGSr1WDEpEJ0GXhvWEqswcrMFt56335HgmmtVh6NwHtpjdp7dYdkgNV1kst1TV4Y2vYmwoGlkSrVVN6Rkl+zdsqLNoiMc79NvFjZEzISw9Mu70GK2qzG1LMqrl2pLqxURqJa/Jbrw5qUbzFdjzGksCC2Ra2BMQ2ue9IbdRrnsRyY2sluFr8TXR6rRqlDn4kxKdj2LkfDa+C3xNW6I21kX8HrFj6QwNI5ZsSqx1k4cJvbQ0mbo5zWWdjfG648TShTdaWFPwqxUos0us1sv2kdFRFaqrrYrzAgsrlWWHHctFiXcuF5Zfp38vD+/O/A6TQuLFnpuDEqEmkKIj9VEiQtVVTVXFUVE5nNMm9K1hRldUYSrD4/UZjzXljw5HS6FTM4+agxaxNMfF101XOe39Oq7DC3NeYHerLwUxSWhOTmiMS/9ipVk+1LObS1ciY3lXpdf4uW+1S3qYHVbmarGlFVF7aBfz7RuZdepZfFXFZUGo1WwJBUxuqSb1wwtwxRf2NWMqURVRsCmotr+KUiNbf7r+C42iX9RB6iZjaJf1EHqJmRVPVYeo+Qe+HBZFWFF11Y2yX+ndE/a4M1yLCixpNsKIyI7VirZjkVbXh+QA+i7BKXvssC/wDxtyGwSl77JL3Xj9JMiSAIu75LnKS/SbkZSnyXpJfpNyJIAjbvkvRy/SbkN3yfpJfpNyJIAjbvk+UpL9JuRjd8n6SX6TciUAIu75P0kv0m5Dd8nx2SX6TciUAIu7pK2MnLdJuRnd8nylJfpNyJIAi7vkvRy3SbkN3yd/8AaS/SbkSgBGSnyacJSX6TchsEpw2WBby7JCSAI+wSfpYHTbkY3fJ85SX6TciSAI275L0cv0m5Dd8l6OX6TciSAI275L0kv0m5DYJL0kv0m5EkAR2SctDdrMl4LXcLthogJAAAAAAAAAAAAAAAAAAAAAAAAAAAAAAAAAAAAAAAAAAAAAAAAAAAAAAAAAAAAAAAAAAAAAAAAAAAAAAAAAAAAAAAAAAAAAAAAAA//9k="/>
          <p:cNvSpPr>
            <a:spLocks noChangeAspect="1" noChangeArrowheads="1"/>
          </p:cNvSpPr>
          <p:nvPr/>
        </p:nvSpPr>
        <p:spPr bwMode="auto">
          <a:xfrm>
            <a:off x="106363" y="-603250"/>
            <a:ext cx="1581150" cy="1238250"/>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11268" name="AutoShape 4" descr="data:image/jpg;base64,/9j/4AAQSkZJRgABAQAAAQABAAD/2wBDAAkGBwgHBgkIBwgKCgkLDRYPDQwMDRsUFRAWIB0iIiAdHx8kKDQsJCYxJx8fLT0tMTU3Ojo6Iys/RD84QzQ5Ojf/2wBDAQoKCg0MDRoPDxo3JR8lNzc3Nzc3Nzc3Nzc3Nzc3Nzc3Nzc3Nzc3Nzc3Nzc3Nzc3Nzc3Nzc3Nzc3Nzc3Nzc3Nzf/wAARCACPALYDASIAAhEBAxEB/8QAGwABAAIDAQEAAAAAAAAAAAAAAAQFAQIGAwf/xAA4EAABAgQCBwcDAwMFAAAAAAAAAQIDBAURIdEGEhQVMUGTExYiUVRVlCNxkTJhgSSx4SU0c6HB/8QAFwEBAQEBAAAAAAAAAAAAAAAAAAEDAv/EABsRAQEAAgMBAAAAAAAAAAAAAAABESECA0Ex/9oADAMBAAIRAxEAPwD7iAAAAAAAAAAAAAAAAAAAAAAAAAAAAAAAAAAAAAAAAAAAAAAAAAAAAAAAAAAAAAAAAAAAAAAAAAAAAAAAAAAAAAAAAAAAAAAAAYK9a7SE41WRTG2Mwzj+TG/aR7rI/IZmNluFkCt3/RvdpD5DMzHeCjYf6vT/AJLMwLMFamkFGXhV5D5LMxv+je7yHyWZgWQK3vBRvd5D5LMxv+je7SHyWZgWQKzvBRfd6f8AKZmZ3/Rvd5D5LMwLIFb3go3u8h8lmY3/AEb3eQ+SzMgsgV2/6N7tI/IZma94KLe296f9tpZmUWYK3f8ARvdpD5LMxv8Ao3u8h8lmYFkCt7wUX3eQ+SzMd4KN7vIfJZmBZAre8FG93p/ymZjf9G93p/yWZgWQK3f9G93p/wAlmY3/AEb3en/JZmBZAgQKzS5h+pAqUnFfa+qyO1Vthjx/dPyAPh9Ol4sdsvMwqWyJAZBfBdeLBaj3eJFWzk81RcUVcMF4Wn0aS7SlwLtlnsgMRZiyoroaWVVwTFFsir/BzcrW0lJeLLbJIRbOWzosFHK7xL+rzQ6LRySiMp0SMsSQtP2WE18ZGqidkrVwTgt1TjyNJzvDcZ9nXOyYroaZRqZUqZKzXjc2NCbqqyI5qWRyuT+b4Y8i1l6LJQGuayG9dd6uxiKvFf7EHR6GyW0Zk5TbZaHMw4Gp2jIzXI1114HKVKnaSLPvWFXYOo9yaurHw/x/Jnu7ruSSYjvlpkk9qMdLtcjbqmte/wCf/DG6qe66bMzjdcVv5ef2IUlFmJGnP2mflpuOjW2b2qcuOPP/AAVejsGLC0prVRmY0BkvNNZ2SLG58VwW1grGnMdlFpT5iTkoL4moqI1rV1lddqJZP21rrhyQ4iNpdOwqZSou60fEcqrGb2fiVrcFvZOd73W344d3p0+cj0xVoc01k22G7Viwo7UVuLFtxut0aqcziIsPTJ1MpiwatMtmHPVsd21WXxYtVceSJxw+4E5ul85Cr85KbshLKQYT9ReyRWqrGquDlTFV4cSsTS+ovoESMtKbtaTGon0vFZbuvq24IiavD/stOx0qiaRTrEqUdsn2T3QmbWlmK5FRuOtyXG1/Irmw9M+7z4q1WY2tJi6f1SX7NPCqWvfjjw4ISyX6JfemZfW6VBZSYTYMxDYsWzMGrE4a3lb+OP2JOlekMem1OSl5anQnwneKK6HDuiNurcVxtil8TzfA0rZWqUxanGWV7OGsyxJtLPVlte/it4vunE9tJ2aQ71k90T0SWll8MZkKZSyrdXK7BV5YcuH2E4yGUGHpRGSr1WDEpEJ0GXhvWEqswcrMFt56335HgmmtVh6NwHtpjdp7dYdkgNV1kst1TV4Y2vYmwoGlkSrVVN6Rkl+zdsqLNoiMc79NvFjZEzISw9Mu70GK2qzG1LMqrl2pLqxURqJa/Jbrw5qUbzFdjzGksCC2Ra2BMQ2ue9IbdRrnsRyY2sluFr8TXR6rRqlDn4kxKdj2LkfDa+C3xNW6I21kX8HrFj6QwNI5ZsSqx1k4cJvbQ0mbo5zWWdjfG648TShTdaWFPwqxUos0us1sv2kdFRFaqrrYrzAgsrlWWHHctFiXcuF5Zfp38vD+/O/A6TQuLFnpuDEqEmkKIj9VEiQtVVTVXFUVE5nNMm9K1hRldUYSrD4/UZjzXljw5HS6FTM4+agxaxNMfF101XOe39Oq7DC3NeYHerLwUxSWhOTmiMS/9ipVk+1LObS1ciY3lXpdf4uW+1S3qYHVbmarGlFVF7aBfz7RuZdepZfFXFZUGo1WwJBUxuqSb1wwtwxRf2NWMqURVRsCmotr+KUiNbf7r+C42iX9RB6iZjaJf1EHqJmRVPVYeo+Qe+HBZFWFF11Y2yX+ndE/a4M1yLCixpNsKIyI7VirZjkVbXh+QA+i7BKXvssC/wDxtyGwSl77JL3Xj9JMiSAIu75LnKS/SbkZSnyXpJfpNyJIAjbvkvRy/SbkN3yfpJfpNyJIAjbvk+UpL9JuRjd8n6SX6TciUAIu75P0kv0m5Dd8nx2SX6TciUAIu7pK2MnLdJuRnd8nylJfpNyJIAi7vkvRy3SbkN3yd/8AaS/SbkSgBGSnyacJSX6TchsEpw2WBby7JCSAI+wSfpYHTbkY3fJ85SX6TciSAI275L0cv0m5Dd8l6OX6TciSAI275L0kv0m5DYJL0kv0m5EkAR2SctDdrMl4LXcLthogJAAAAAAAAAAAAAAAAAAAAAAAAAAAAAAAAAAAAAAAAAAAAAAAAAAAAAAAAAAAAAAAAAAAAAAAAAAAAAAAAAAAAAAAAAAAAAAAAAA//9k="/>
          <p:cNvSpPr>
            <a:spLocks noChangeAspect="1" noChangeArrowheads="1"/>
          </p:cNvSpPr>
          <p:nvPr/>
        </p:nvSpPr>
        <p:spPr bwMode="auto">
          <a:xfrm>
            <a:off x="106363" y="-603250"/>
            <a:ext cx="1581150" cy="1238250"/>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11270" name="AutoShape 6" descr="data:image/jpg;base64,/9j/4AAQSkZJRgABAQAAAQABAAD/2wBDAAkGBwgHBgkIBwgKCgkLDRYPDQwMDRsUFRAWIB0iIiAdHx8kKDQsJCYxJx8fLT0tMTU3Ojo6Iys/RD84QzQ5Ojf/2wBDAQoKCg0MDRoPDxo3JR8lNzc3Nzc3Nzc3Nzc3Nzc3Nzc3Nzc3Nzc3Nzc3Nzc3Nzc3Nzc3Nzc3Nzc3Nzc3Nzc3Nzf/wAARCACPALYDASIAAhEBAxEB/8QAGwABAAIDAQEAAAAAAAAAAAAAAAQFAQIGAwf/xAA4EAABAgQCBwcDAwMFAAAAAAAAAQIDBAURIdEGEhQVMUGTExYiUVRVlCNxkTJhgSSx4SU0c6HB/8QAFwEBAQEBAAAAAAAAAAAAAAAAAAEDAv/EABsRAQEAAgMBAAAAAAAAAAAAAAABESECA0Ex/9oADAMBAAIRAxEAPwD7iAAAAAAAAAAAAAAAAAAAAAAAAAAAAAAAAAAAAAAAAAAAAAAAAAAAAAAAAAAAAAAAAAAAAAAAAAAAAAAAAAAAAAAAAAAAAAAAAYK9a7SE41WRTG2Mwzj+TG/aR7rI/IZmNluFkCt3/RvdpD5DMzHeCjYf6vT/AJLMwLMFamkFGXhV5D5LMxv+je7yHyWZgWQK3vBRvd5D5LMxv+je7SHyWZgWQKzvBRfd6f8AKZmZ3/Rvd5D5LMwLIFb3go3u8h8lmY3/AEb3eQ+SzMgsgV2/6N7tI/IZma94KLe296f9tpZmUWYK3f8ARvdpD5LMxv8Ao3u8h8lmYFkCt7wUX3eQ+SzMd4KN7vIfJZmBZAre8FG93p/ymZjf9G93p/yWZgWQK3f9G93p/wAlmY3/AEb3en/JZmBZAgQKzS5h+pAqUnFfa+qyO1Vthjx/dPyAPh9Ol4sdsvMwqWyJAZBfBdeLBaj3eJFWzk81RcUVcMF4Wn0aS7SlwLtlnsgMRZiyoroaWVVwTFFsir/BzcrW0lJeLLbJIRbOWzosFHK7xL+rzQ6LRySiMp0SMsSQtP2WE18ZGqidkrVwTgt1TjyNJzvDcZ9nXOyYroaZRqZUqZKzXjc2NCbqqyI5qWRyuT+b4Y8i1l6LJQGuayG9dd6uxiKvFf7EHR6GyW0Zk5TbZaHMw4Gp2jIzXI1114HKVKnaSLPvWFXYOo9yaurHw/x/Jnu7ruSSYjvlpkk9qMdLtcjbqmte/wCf/DG6qe66bMzjdcVv5ef2IUlFmJGnP2mflpuOjW2b2qcuOPP/AAVejsGLC0prVRmY0BkvNNZ2SLG58VwW1grGnMdlFpT5iTkoL4moqI1rV1lddqJZP21rrhyQ4iNpdOwqZSou60fEcqrGb2fiVrcFvZOd73W344d3p0+cj0xVoc01k22G7Viwo7UVuLFtxut0aqcziIsPTJ1MpiwatMtmHPVsd21WXxYtVceSJxw+4E5ul85Cr85KbshLKQYT9ReyRWqrGquDlTFV4cSsTS+ovoESMtKbtaTGon0vFZbuvq24IiavD/stOx0qiaRTrEqUdsn2T3QmbWlmK5FRuOtyXG1/Irmw9M+7z4q1WY2tJi6f1SX7NPCqWvfjjw4ISyX6JfemZfW6VBZSYTYMxDYsWzMGrE4a3lb+OP2JOlekMem1OSl5anQnwneKK6HDuiNurcVxtil8TzfA0rZWqUxanGWV7OGsyxJtLPVlte/it4vunE9tJ2aQ71k90T0SWll8MZkKZSyrdXK7BV5YcuH2E4yGUGHpRGSr1WDEpEJ0GXhvWEqswcrMFt56335HgmmtVh6NwHtpjdp7dYdkgNV1kst1TV4Y2vYmwoGlkSrVVN6Rkl+zdsqLNoiMc79NvFjZEzISw9Mu70GK2qzG1LMqrl2pLqxURqJa/Jbrw5qUbzFdjzGksCC2Ra2BMQ2ue9IbdRrnsRyY2sluFr8TXR6rRqlDn4kxKdj2LkfDa+C3xNW6I21kX8HrFj6QwNI5ZsSqx1k4cJvbQ0mbo5zWWdjfG648TShTdaWFPwqxUos0us1sv2kdFRFaqrrYrzAgsrlWWHHctFiXcuF5Zfp38vD+/O/A6TQuLFnpuDEqEmkKIj9VEiQtVVTVXFUVE5nNMm9K1hRldUYSrD4/UZjzXljw5HS6FTM4+agxaxNMfF101XOe39Oq7DC3NeYHerLwUxSWhOTmiMS/9ipVk+1LObS1ciY3lXpdf4uW+1S3qYHVbmarGlFVF7aBfz7RuZdepZfFXFZUGo1WwJBUxuqSb1wwtwxRf2NWMqURVRsCmotr+KUiNbf7r+C42iX9RB6iZjaJf1EHqJmRVPVYeo+Qe+HBZFWFF11Y2yX+ndE/a4M1yLCixpNsKIyI7VirZjkVbXh+QA+i7BKXvssC/wDxtyGwSl77JL3Xj9JMiSAIu75LnKS/SbkZSnyXpJfpNyJIAjbvkvRy/SbkN3yfpJfpNyJIAjbvk+UpL9JuRjd8n6SX6TciUAIu75P0kv0m5Dd8nx2SX6TciUAIu7pK2MnLdJuRnd8nylJfpNyJIAi7vkvRy3SbkN3yd/8AaS/SbkSgBGSnyacJSX6TchsEpw2WBby7JCSAI+wSfpYHTbkY3fJ85SX6TciSAI275L0cv0m5Dd8l6OX6TciSAI275L0kv0m5DYJL0kv0m5EkAR2SctDdrMl4LXcLthogJAAAAAAAAAAAAAAAAAAAAAAAAAAAAAAAAAAAAAAAAAAAAAAAAAAAAAAAAAAAAAAAAAAAAAAAAAAAAAAAAAAAAAAAAAAAAAAAAAA//9k="/>
          <p:cNvSpPr>
            <a:spLocks noChangeAspect="1" noChangeArrowheads="1"/>
          </p:cNvSpPr>
          <p:nvPr/>
        </p:nvSpPr>
        <p:spPr bwMode="auto">
          <a:xfrm>
            <a:off x="106363" y="-603250"/>
            <a:ext cx="1581150" cy="1238250"/>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11273" name="Picture 9"/>
          <p:cNvPicPr>
            <a:picLocks noChangeAspect="1" noChangeArrowheads="1"/>
          </p:cNvPicPr>
          <p:nvPr/>
        </p:nvPicPr>
        <p:blipFill>
          <a:blip r:embed="rId2" cstate="print"/>
          <a:srcRect/>
          <a:stretch>
            <a:fillRect/>
          </a:stretch>
        </p:blipFill>
        <p:spPr bwMode="auto">
          <a:xfrm>
            <a:off x="5004048" y="4527475"/>
            <a:ext cx="3187452" cy="973012"/>
          </a:xfrm>
          <a:prstGeom prst="rect">
            <a:avLst/>
          </a:prstGeom>
          <a:noFill/>
          <a:ln w="9525">
            <a:noFill/>
            <a:miter lim="800000"/>
            <a:headEnd/>
            <a:tailEnd/>
          </a:ln>
        </p:spPr>
      </p:pic>
      <p:pic>
        <p:nvPicPr>
          <p:cNvPr id="11274" name="Picture 10"/>
          <p:cNvPicPr>
            <a:picLocks noChangeAspect="1" noChangeArrowheads="1"/>
          </p:cNvPicPr>
          <p:nvPr/>
        </p:nvPicPr>
        <p:blipFill>
          <a:blip r:embed="rId3" cstate="print"/>
          <a:srcRect/>
          <a:stretch>
            <a:fillRect/>
          </a:stretch>
        </p:blipFill>
        <p:spPr bwMode="auto">
          <a:xfrm>
            <a:off x="3059832" y="4941168"/>
            <a:ext cx="2160240" cy="972740"/>
          </a:xfrm>
          <a:prstGeom prst="rect">
            <a:avLst/>
          </a:prstGeom>
          <a:noFill/>
          <a:ln w="9525">
            <a:noFill/>
            <a:miter lim="800000"/>
            <a:headEnd/>
            <a:tailEnd/>
          </a:ln>
        </p:spPr>
      </p:pic>
      <p:pic>
        <p:nvPicPr>
          <p:cNvPr id="11275" name="Picture 11"/>
          <p:cNvPicPr>
            <a:picLocks noChangeAspect="1" noChangeArrowheads="1"/>
          </p:cNvPicPr>
          <p:nvPr/>
        </p:nvPicPr>
        <p:blipFill>
          <a:blip r:embed="rId4" cstate="print"/>
          <a:srcRect/>
          <a:stretch>
            <a:fillRect/>
          </a:stretch>
        </p:blipFill>
        <p:spPr bwMode="auto">
          <a:xfrm>
            <a:off x="3700690" y="5884887"/>
            <a:ext cx="4255686" cy="5684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Wireless &amp; Infrastructure Planning</a:t>
            </a:r>
          </a:p>
        </p:txBody>
      </p:sp>
      <p:sp>
        <p:nvSpPr>
          <p:cNvPr id="3" name="Content Placeholder 2"/>
          <p:cNvSpPr>
            <a:spLocks noGrp="1"/>
          </p:cNvSpPr>
          <p:nvPr>
            <p:ph idx="1"/>
          </p:nvPr>
        </p:nvSpPr>
        <p:spPr>
          <a:xfrm>
            <a:off x="457200" y="1340768"/>
            <a:ext cx="8229600" cy="4785395"/>
          </a:xfrm>
        </p:spPr>
        <p:txBody>
          <a:bodyPr>
            <a:normAutofit fontScale="85000" lnSpcReduction="20000"/>
          </a:bodyPr>
          <a:lstStyle/>
          <a:p>
            <a:r>
              <a:rPr lang="en-AU" dirty="0" smtClean="0"/>
              <a:t>Preferred manufacturer for SWSR is </a:t>
            </a:r>
          </a:p>
          <a:p>
            <a:endParaRPr lang="en-AU" dirty="0" smtClean="0"/>
          </a:p>
          <a:p>
            <a:endParaRPr lang="en-AU" dirty="0"/>
          </a:p>
          <a:p>
            <a:endParaRPr lang="en-AU" dirty="0" smtClean="0"/>
          </a:p>
          <a:p>
            <a:endParaRPr lang="en-AU" dirty="0" smtClean="0"/>
          </a:p>
          <a:p>
            <a:r>
              <a:rPr lang="en-AU" dirty="0" smtClean="0"/>
              <a:t>Supplied through </a:t>
            </a:r>
            <a:r>
              <a:rPr lang="en-AU" dirty="0" err="1" smtClean="0"/>
              <a:t>MatrixCNI</a:t>
            </a:r>
            <a:r>
              <a:rPr lang="en-AU" dirty="0" smtClean="0"/>
              <a:t> </a:t>
            </a:r>
          </a:p>
          <a:p>
            <a:r>
              <a:rPr lang="en-AU" dirty="0" smtClean="0"/>
              <a:t>Up to 16 Access Points</a:t>
            </a:r>
            <a:endParaRPr lang="en-AU" dirty="0"/>
          </a:p>
          <a:p>
            <a:pPr lvl="1"/>
            <a:r>
              <a:rPr lang="en-AU" dirty="0" smtClean="0"/>
              <a:t>Aruba IAP-105 </a:t>
            </a:r>
            <a:r>
              <a:rPr lang="en-AU" dirty="0"/>
              <a:t>Series Wireless Access </a:t>
            </a:r>
            <a:r>
              <a:rPr lang="en-AU" dirty="0" smtClean="0"/>
              <a:t>Point &amp;</a:t>
            </a:r>
          </a:p>
          <a:p>
            <a:pPr lvl="1"/>
            <a:r>
              <a:rPr lang="en-AU" dirty="0" smtClean="0"/>
              <a:t>Aruba IAP-93 Series Wireless Access Point</a:t>
            </a:r>
          </a:p>
          <a:p>
            <a:r>
              <a:rPr lang="en-AU" dirty="0" smtClean="0"/>
              <a:t>Allows for expansion to a controller based managed solution in the future</a:t>
            </a:r>
            <a:endParaRPr lang="en-AU" dirty="0"/>
          </a:p>
          <a:p>
            <a:endParaRPr lang="en-AU"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1844824"/>
            <a:ext cx="4536504" cy="145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65060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Wireless &amp; Infrastructure Planning</a:t>
            </a:r>
            <a:endParaRPr lang="en-AU" dirty="0"/>
          </a:p>
        </p:txBody>
      </p:sp>
      <p:sp>
        <p:nvSpPr>
          <p:cNvPr id="3" name="Content Placeholder 2"/>
          <p:cNvSpPr>
            <a:spLocks noGrp="1"/>
          </p:cNvSpPr>
          <p:nvPr>
            <p:ph idx="1"/>
          </p:nvPr>
        </p:nvSpPr>
        <p:spPr>
          <a:xfrm>
            <a:off x="457200" y="1600200"/>
            <a:ext cx="7427168" cy="4525963"/>
          </a:xfrm>
        </p:spPr>
        <p:txBody>
          <a:bodyPr>
            <a:noAutofit/>
          </a:bodyPr>
          <a:lstStyle/>
          <a:p>
            <a:pPr marL="0" indent="0">
              <a:buNone/>
            </a:pPr>
            <a:r>
              <a:rPr lang="en-AU" sz="2400" dirty="0" smtClean="0"/>
              <a:t>A single Aruba Instant access point is comprised of the following parts: </a:t>
            </a:r>
          </a:p>
          <a:p>
            <a:pPr>
              <a:buNone/>
            </a:pPr>
            <a:r>
              <a:rPr lang="en-AU" sz="2400" dirty="0" smtClean="0"/>
              <a:t>		</a:t>
            </a:r>
            <a:r>
              <a:rPr lang="en-AU" sz="2000" dirty="0" smtClean="0"/>
              <a:t>Physical Aruba Instant 105 Wireless AP	$479.00</a:t>
            </a:r>
          </a:p>
          <a:p>
            <a:pPr>
              <a:buNone/>
            </a:pPr>
            <a:r>
              <a:rPr lang="en-AU" sz="2000" dirty="0" smtClean="0"/>
              <a:t>		3Year Support 				$129.00</a:t>
            </a:r>
          </a:p>
          <a:p>
            <a:pPr>
              <a:buNone/>
            </a:pPr>
            <a:r>
              <a:rPr lang="en-AU" sz="2000" dirty="0" smtClean="0"/>
              <a:t>		Mounting bracket			$25.00</a:t>
            </a:r>
          </a:p>
          <a:p>
            <a:pPr>
              <a:buNone/>
            </a:pPr>
            <a:r>
              <a:rPr lang="en-AU" sz="2000" dirty="0" smtClean="0"/>
              <a:t>					</a:t>
            </a:r>
            <a:r>
              <a:rPr lang="en-AU" sz="2000" b="1" dirty="0" smtClean="0"/>
              <a:t>Total 		$633.00</a:t>
            </a:r>
          </a:p>
          <a:p>
            <a:pPr>
              <a:buNone/>
            </a:pPr>
            <a:r>
              <a:rPr lang="en-AU" sz="2000" dirty="0" smtClean="0"/>
              <a:t> 		Add $120 for 1Port Power Injector </a:t>
            </a:r>
          </a:p>
          <a:p>
            <a:pPr marL="0" indent="0">
              <a:buFont typeface="Arial" charset="0"/>
              <a:buChar char="•"/>
            </a:pPr>
            <a:r>
              <a:rPr lang="en-AU" sz="2400" dirty="0" smtClean="0"/>
              <a:t> Instead of a power injector, a power adapter costs $38 but injector preferred.  Factor the cost of a power point.</a:t>
            </a:r>
          </a:p>
          <a:p>
            <a:pPr marL="0" indent="0">
              <a:buFont typeface="Arial" charset="0"/>
              <a:buChar char="•"/>
            </a:pPr>
            <a:r>
              <a:rPr lang="en-AU" sz="2400" dirty="0" smtClean="0"/>
              <a:t>If you have a </a:t>
            </a:r>
            <a:r>
              <a:rPr lang="en-AU" sz="2400" dirty="0" err="1" smtClean="0"/>
              <a:t>PoE</a:t>
            </a:r>
            <a:r>
              <a:rPr lang="en-AU" sz="2400" dirty="0" smtClean="0"/>
              <a:t> switch you will not need the power injector or power adapter to power the Access Point. </a:t>
            </a:r>
          </a:p>
        </p:txBody>
      </p:sp>
      <p:pic>
        <p:nvPicPr>
          <p:cNvPr id="4" name="Picture 2"/>
          <p:cNvPicPr>
            <a:picLocks noChangeAspect="1" noChangeArrowheads="1"/>
          </p:cNvPicPr>
          <p:nvPr/>
        </p:nvPicPr>
        <p:blipFill>
          <a:blip r:embed="rId2" cstate="print"/>
          <a:srcRect/>
          <a:stretch>
            <a:fillRect/>
          </a:stretch>
        </p:blipFill>
        <p:spPr bwMode="auto">
          <a:xfrm>
            <a:off x="7524328" y="2852936"/>
            <a:ext cx="1440160" cy="1509399"/>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Wireless &amp; Infrastructure Planning</a:t>
            </a:r>
          </a:p>
        </p:txBody>
      </p:sp>
      <p:sp>
        <p:nvSpPr>
          <p:cNvPr id="3" name="Content Placeholder 2"/>
          <p:cNvSpPr>
            <a:spLocks noGrp="1"/>
          </p:cNvSpPr>
          <p:nvPr>
            <p:ph idx="1"/>
          </p:nvPr>
        </p:nvSpPr>
        <p:spPr>
          <a:xfrm>
            <a:off x="395536" y="1484784"/>
            <a:ext cx="8496944" cy="2520280"/>
          </a:xfrm>
        </p:spPr>
        <p:txBody>
          <a:bodyPr>
            <a:normAutofit/>
          </a:bodyPr>
          <a:lstStyle/>
          <a:p>
            <a:pPr>
              <a:buNone/>
            </a:pPr>
            <a:r>
              <a:rPr lang="en-AU" dirty="0" smtClean="0"/>
              <a:t>More </a:t>
            </a:r>
            <a:r>
              <a:rPr lang="en-AU" dirty="0"/>
              <a:t>than </a:t>
            </a:r>
            <a:r>
              <a:rPr lang="en-AU" dirty="0" smtClean="0"/>
              <a:t>16 Access Points and up to 32</a:t>
            </a:r>
            <a:endParaRPr lang="en-AU" dirty="0"/>
          </a:p>
          <a:p>
            <a:pPr>
              <a:buNone/>
            </a:pPr>
            <a:r>
              <a:rPr lang="en-AU" sz="2800" dirty="0" smtClean="0"/>
              <a:t>	3200 Series Controller required		$2,655</a:t>
            </a:r>
          </a:p>
          <a:p>
            <a:pPr>
              <a:buNone/>
            </a:pPr>
            <a:r>
              <a:rPr lang="en-AU" sz="2800" dirty="0" smtClean="0"/>
              <a:t>	1Year Next Day Support for 3200 		$806</a:t>
            </a:r>
          </a:p>
          <a:p>
            <a:pPr lvl="2">
              <a:buNone/>
            </a:pPr>
            <a:endParaRPr lang="en-AU" dirty="0"/>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3645024"/>
            <a:ext cx="3168352" cy="194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076056" y="4077072"/>
            <a:ext cx="3456384" cy="923330"/>
          </a:xfrm>
          <a:prstGeom prst="rect">
            <a:avLst/>
          </a:prstGeom>
          <a:noFill/>
          <a:ln w="63500">
            <a:solidFill>
              <a:schemeClr val="tx2">
                <a:lumMod val="60000"/>
                <a:lumOff val="40000"/>
                <a:alpha val="46000"/>
              </a:schemeClr>
            </a:solidFill>
          </a:ln>
        </p:spPr>
        <p:txBody>
          <a:bodyPr wrap="square" rtlCol="0">
            <a:spAutoFit/>
          </a:bodyPr>
          <a:lstStyle/>
          <a:p>
            <a:pPr algn="ctr"/>
            <a:r>
              <a:rPr lang="en-AU" dirty="0" smtClean="0"/>
              <a:t>1 Day Installation &amp; configuration</a:t>
            </a:r>
          </a:p>
          <a:p>
            <a:pPr algn="ctr"/>
            <a:r>
              <a:rPr lang="en-AU" dirty="0" smtClean="0"/>
              <a:t>By qualified Aruba engineer</a:t>
            </a:r>
          </a:p>
          <a:p>
            <a:pPr algn="ctr"/>
            <a:r>
              <a:rPr lang="en-AU" dirty="0" smtClean="0"/>
              <a:t>$1,400 </a:t>
            </a:r>
            <a:endParaRPr lang="en-AU" dirty="0"/>
          </a:p>
        </p:txBody>
      </p:sp>
    </p:spTree>
    <p:extLst>
      <p:ext uri="{BB962C8B-B14F-4D97-AF65-F5344CB8AC3E}">
        <p14:creationId xmlns:p14="http://schemas.microsoft.com/office/powerpoint/2010/main" val="16510268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Wireless &amp; Infrastructure Planning</a:t>
            </a:r>
          </a:p>
        </p:txBody>
      </p:sp>
      <p:sp>
        <p:nvSpPr>
          <p:cNvPr id="3" name="Content Placeholder 2"/>
          <p:cNvSpPr>
            <a:spLocks noGrp="1"/>
          </p:cNvSpPr>
          <p:nvPr>
            <p:ph idx="1"/>
          </p:nvPr>
        </p:nvSpPr>
        <p:spPr>
          <a:xfrm>
            <a:off x="457200" y="1600200"/>
            <a:ext cx="8229600" cy="4061047"/>
          </a:xfrm>
        </p:spPr>
        <p:txBody>
          <a:bodyPr>
            <a:normAutofit/>
          </a:bodyPr>
          <a:lstStyle/>
          <a:p>
            <a:pPr marL="0" indent="0">
              <a:buNone/>
            </a:pPr>
            <a:r>
              <a:rPr lang="en-AU" b="1" dirty="0">
                <a:solidFill>
                  <a:prstClr val="black"/>
                </a:solidFill>
              </a:rPr>
              <a:t>Aruba 125 Wireless Access Point</a:t>
            </a:r>
            <a:endParaRPr lang="en-AU" b="1" dirty="0" smtClean="0"/>
          </a:p>
          <a:p>
            <a:pPr marL="285750" indent="-285750"/>
            <a:r>
              <a:rPr lang="en-AU" dirty="0" smtClean="0"/>
              <a:t>High-performance </a:t>
            </a:r>
            <a:r>
              <a:rPr lang="en-AU" dirty="0"/>
              <a:t>indoor 802.11n access points which can support up to 30 concurrent users</a:t>
            </a:r>
          </a:p>
          <a:p>
            <a:pPr marL="285750" indent="-285750"/>
            <a:r>
              <a:rPr lang="en-AU" dirty="0"/>
              <a:t>Data rates up to 300 Mbps per radio</a:t>
            </a:r>
          </a:p>
          <a:p>
            <a:pPr marL="285750" indent="-285750"/>
            <a:r>
              <a:rPr lang="en-AU" dirty="0"/>
              <a:t>Power over Ethernet</a:t>
            </a:r>
          </a:p>
          <a:p>
            <a:pPr marL="285750" indent="-285750"/>
            <a:r>
              <a:rPr lang="en-AU" dirty="0">
                <a:solidFill>
                  <a:prstClr val="black"/>
                </a:solidFill>
              </a:rPr>
              <a:t>Price: </a:t>
            </a:r>
            <a:r>
              <a:rPr lang="en-AU" dirty="0" smtClean="0">
                <a:solidFill>
                  <a:prstClr val="black"/>
                </a:solidFill>
              </a:rPr>
              <a:t>$705 </a:t>
            </a:r>
            <a:r>
              <a:rPr lang="en-AU" dirty="0">
                <a:solidFill>
                  <a:prstClr val="black"/>
                </a:solidFill>
              </a:rPr>
              <a:t>ex </a:t>
            </a:r>
            <a:r>
              <a:rPr lang="en-AU" dirty="0" smtClean="0">
                <a:solidFill>
                  <a:prstClr val="black"/>
                </a:solidFill>
              </a:rPr>
              <a:t>GST</a:t>
            </a:r>
            <a:endParaRPr lang="en-AU" dirty="0">
              <a:solidFill>
                <a:prstClr val="black"/>
              </a:solidFill>
            </a:endParaRPr>
          </a:p>
          <a:p>
            <a:endParaRPr lang="en-AU" dirty="0"/>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216"/>
          <a:stretch/>
        </p:blipFill>
        <p:spPr bwMode="auto">
          <a:xfrm>
            <a:off x="4427984" y="4221088"/>
            <a:ext cx="4569696" cy="2559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2721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Wireless &amp; Infrastructure Planning</a:t>
            </a:r>
          </a:p>
        </p:txBody>
      </p:sp>
      <p:sp>
        <p:nvSpPr>
          <p:cNvPr id="3" name="Content Placeholder 2"/>
          <p:cNvSpPr>
            <a:spLocks noGrp="1"/>
          </p:cNvSpPr>
          <p:nvPr>
            <p:ph idx="1"/>
          </p:nvPr>
        </p:nvSpPr>
        <p:spPr/>
        <p:txBody>
          <a:bodyPr>
            <a:normAutofit lnSpcReduction="10000"/>
          </a:bodyPr>
          <a:lstStyle/>
          <a:p>
            <a:pPr marL="0" indent="0">
              <a:buNone/>
            </a:pPr>
            <a:r>
              <a:rPr lang="en-AU" dirty="0"/>
              <a:t>What You </a:t>
            </a:r>
            <a:r>
              <a:rPr lang="en-AU" dirty="0" smtClean="0"/>
              <a:t>May </a:t>
            </a:r>
            <a:r>
              <a:rPr lang="en-AU" dirty="0"/>
              <a:t>Need</a:t>
            </a:r>
          </a:p>
          <a:p>
            <a:r>
              <a:rPr lang="en-AU" sz="2000" dirty="0"/>
              <a:t>Aruba 3200 Multi Service Mobility Controller - </a:t>
            </a:r>
            <a:r>
              <a:rPr lang="en-AU" sz="2000" dirty="0" smtClean="0"/>
              <a:t>$3107</a:t>
            </a:r>
            <a:endParaRPr lang="en-AU" sz="2000" dirty="0"/>
          </a:p>
          <a:p>
            <a:r>
              <a:rPr lang="en-AU" sz="2000" dirty="0"/>
              <a:t>Access Points</a:t>
            </a:r>
          </a:p>
          <a:p>
            <a:pPr lvl="1"/>
            <a:r>
              <a:rPr lang="en-AU" sz="1600" dirty="0"/>
              <a:t>Aruba 125 Wireless Access Point		$</a:t>
            </a:r>
            <a:r>
              <a:rPr lang="en-AU" sz="1600" dirty="0" smtClean="0"/>
              <a:t>727</a:t>
            </a:r>
            <a:r>
              <a:rPr lang="en-AU" sz="1600" dirty="0"/>
              <a:t>		or</a:t>
            </a:r>
          </a:p>
          <a:p>
            <a:pPr lvl="1"/>
            <a:r>
              <a:rPr lang="en-AU" sz="1600" dirty="0" smtClean="0"/>
              <a:t>Wall </a:t>
            </a:r>
            <a:r>
              <a:rPr lang="en-AU" sz="1600" dirty="0"/>
              <a:t>/ Ceiling Mounting Kit		$</a:t>
            </a:r>
            <a:r>
              <a:rPr lang="en-AU" sz="1600" dirty="0" smtClean="0"/>
              <a:t>20</a:t>
            </a:r>
            <a:r>
              <a:rPr lang="en-AU" sz="1600" dirty="0"/>
              <a:t>	</a:t>
            </a:r>
          </a:p>
          <a:p>
            <a:r>
              <a:rPr lang="en-AU" sz="2000" dirty="0"/>
              <a:t>Access Point Licence</a:t>
            </a:r>
            <a:endParaRPr lang="en-AU" sz="1600" dirty="0"/>
          </a:p>
          <a:p>
            <a:pPr lvl="1"/>
            <a:r>
              <a:rPr lang="en-AU" sz="1600" dirty="0"/>
              <a:t>32 Access Point Licence			$1289</a:t>
            </a:r>
          </a:p>
          <a:p>
            <a:r>
              <a:rPr lang="en-AU" sz="2000" dirty="0"/>
              <a:t>Policy Enforcement Firewall</a:t>
            </a:r>
          </a:p>
          <a:p>
            <a:pPr lvl="1"/>
            <a:r>
              <a:rPr lang="en-AU" sz="1600" dirty="0"/>
              <a:t>32 Access Point Licence			$1655</a:t>
            </a:r>
          </a:p>
          <a:p>
            <a:r>
              <a:rPr lang="en-AU" sz="2000" dirty="0"/>
              <a:t>Aruba Care Next Day Support</a:t>
            </a:r>
          </a:p>
          <a:p>
            <a:pPr lvl="1"/>
            <a:r>
              <a:rPr lang="en-AU" sz="1600" dirty="0"/>
              <a:t>650 Series Controller and Options 1 Year	$1049</a:t>
            </a:r>
          </a:p>
          <a:p>
            <a:r>
              <a:rPr lang="en-AU" sz="2000" dirty="0"/>
              <a:t>Onsite Configuration Services		</a:t>
            </a:r>
            <a:r>
              <a:rPr lang="en-AU" sz="1600" dirty="0"/>
              <a:t>$</a:t>
            </a:r>
            <a:r>
              <a:rPr lang="en-AU" sz="1600" dirty="0" smtClean="0"/>
              <a:t>1400</a:t>
            </a:r>
          </a:p>
          <a:p>
            <a:r>
              <a:rPr lang="en-AU" sz="2000" dirty="0" smtClean="0"/>
              <a:t>HP E2520G-8 </a:t>
            </a:r>
            <a:r>
              <a:rPr lang="en-AU" sz="2000" dirty="0" err="1" smtClean="0"/>
              <a:t>PoE</a:t>
            </a:r>
            <a:r>
              <a:rPr lang="en-AU" sz="2000" dirty="0" smtClean="0"/>
              <a:t> Switch		</a:t>
            </a:r>
            <a:r>
              <a:rPr lang="en-AU" sz="1600" dirty="0" smtClean="0"/>
              <a:t>$425</a:t>
            </a:r>
          </a:p>
          <a:p>
            <a:endParaRPr lang="en-AU" sz="2000" dirty="0"/>
          </a:p>
          <a:p>
            <a:endParaRPr lang="en-AU" dirty="0"/>
          </a:p>
        </p:txBody>
      </p:sp>
    </p:spTree>
    <p:extLst>
      <p:ext uri="{BB962C8B-B14F-4D97-AF65-F5344CB8AC3E}">
        <p14:creationId xmlns:p14="http://schemas.microsoft.com/office/powerpoint/2010/main" val="31982375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Wireless &amp; Infrastructure Planning</a:t>
            </a:r>
          </a:p>
        </p:txBody>
      </p:sp>
      <p:sp>
        <p:nvSpPr>
          <p:cNvPr id="3" name="Content Placeholder 2"/>
          <p:cNvSpPr>
            <a:spLocks noGrp="1"/>
          </p:cNvSpPr>
          <p:nvPr>
            <p:ph idx="1"/>
          </p:nvPr>
        </p:nvSpPr>
        <p:spPr/>
        <p:txBody>
          <a:bodyPr>
            <a:normAutofit fontScale="92500" lnSpcReduction="10000"/>
          </a:bodyPr>
          <a:lstStyle/>
          <a:p>
            <a:pPr marL="0" indent="0">
              <a:buNone/>
            </a:pPr>
            <a:r>
              <a:rPr lang="en-AU" dirty="0" smtClean="0"/>
              <a:t>Power Over Ethernet</a:t>
            </a:r>
          </a:p>
          <a:p>
            <a:r>
              <a:rPr lang="en-AU" dirty="0"/>
              <a:t>HP E2520G-8 </a:t>
            </a:r>
            <a:r>
              <a:rPr lang="en-AU" dirty="0" err="1"/>
              <a:t>PoE</a:t>
            </a:r>
            <a:r>
              <a:rPr lang="en-AU" dirty="0"/>
              <a:t> Switch		</a:t>
            </a:r>
            <a:endParaRPr lang="en-AU" dirty="0" smtClean="0"/>
          </a:p>
          <a:p>
            <a:pPr lvl="1"/>
            <a:r>
              <a:rPr lang="en-AU" dirty="0" smtClean="0"/>
              <a:t>Cost $425 ex GST</a:t>
            </a:r>
            <a:endParaRPr lang="en-AU" dirty="0" smtClean="0">
              <a:solidFill>
                <a:prstClr val="black"/>
              </a:solidFill>
            </a:endParaRPr>
          </a:p>
          <a:p>
            <a:r>
              <a:rPr lang="en-AU" dirty="0" smtClean="0">
                <a:solidFill>
                  <a:prstClr val="black"/>
                </a:solidFill>
              </a:rPr>
              <a:t>HP </a:t>
            </a:r>
            <a:r>
              <a:rPr lang="en-AU" dirty="0" err="1">
                <a:solidFill>
                  <a:prstClr val="black"/>
                </a:solidFill>
              </a:rPr>
              <a:t>ProCurve</a:t>
            </a:r>
            <a:r>
              <a:rPr lang="en-AU" dirty="0">
                <a:solidFill>
                  <a:prstClr val="black"/>
                </a:solidFill>
              </a:rPr>
              <a:t> 1 Port Power Injector. </a:t>
            </a:r>
          </a:p>
          <a:p>
            <a:pPr lvl="1"/>
            <a:r>
              <a:rPr lang="en-AU" dirty="0">
                <a:solidFill>
                  <a:prstClr val="black"/>
                </a:solidFill>
              </a:rPr>
              <a:t>Cost </a:t>
            </a:r>
            <a:r>
              <a:rPr lang="en-AU" dirty="0" smtClean="0">
                <a:solidFill>
                  <a:prstClr val="black"/>
                </a:solidFill>
              </a:rPr>
              <a:t>$60 </a:t>
            </a:r>
            <a:r>
              <a:rPr lang="en-AU" dirty="0">
                <a:solidFill>
                  <a:prstClr val="black"/>
                </a:solidFill>
              </a:rPr>
              <a:t>ex GST</a:t>
            </a:r>
          </a:p>
          <a:p>
            <a:r>
              <a:rPr lang="en-AU" dirty="0"/>
              <a:t>HP E2910al-24G-PoE+ Switch</a:t>
            </a:r>
          </a:p>
          <a:p>
            <a:pPr lvl="1"/>
            <a:r>
              <a:rPr lang="en-AU" dirty="0">
                <a:solidFill>
                  <a:prstClr val="black"/>
                </a:solidFill>
              </a:rPr>
              <a:t>Cost $</a:t>
            </a:r>
            <a:r>
              <a:rPr lang="en-AU" dirty="0" smtClean="0">
                <a:solidFill>
                  <a:prstClr val="black"/>
                </a:solidFill>
              </a:rPr>
              <a:t>2195 </a:t>
            </a:r>
            <a:r>
              <a:rPr lang="en-AU" dirty="0">
                <a:solidFill>
                  <a:prstClr val="black"/>
                </a:solidFill>
              </a:rPr>
              <a:t>ex GST</a:t>
            </a:r>
          </a:p>
          <a:p>
            <a:r>
              <a:rPr lang="en-AU" dirty="0"/>
              <a:t>HP E2910al-48G-PoE+ Switch</a:t>
            </a:r>
          </a:p>
          <a:p>
            <a:pPr lvl="1"/>
            <a:r>
              <a:rPr lang="en-AU" dirty="0">
                <a:solidFill>
                  <a:prstClr val="black"/>
                </a:solidFill>
              </a:rPr>
              <a:t>Cost </a:t>
            </a:r>
            <a:r>
              <a:rPr lang="en-AU" dirty="0" smtClean="0">
                <a:solidFill>
                  <a:prstClr val="black"/>
                </a:solidFill>
              </a:rPr>
              <a:t>$2995 </a:t>
            </a:r>
            <a:r>
              <a:rPr lang="en-AU" dirty="0">
                <a:solidFill>
                  <a:prstClr val="black"/>
                </a:solidFill>
              </a:rPr>
              <a:t>ex GST	</a:t>
            </a:r>
          </a:p>
          <a:p>
            <a:pPr marL="0" indent="0">
              <a:buNone/>
            </a:pPr>
            <a:endParaRPr lang="en-AU"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1268259"/>
            <a:ext cx="28860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82" t="22316" r="2558" b="9237"/>
          <a:stretch/>
        </p:blipFill>
        <p:spPr bwMode="auto">
          <a:xfrm>
            <a:off x="5292080" y="5373216"/>
            <a:ext cx="3639844" cy="1251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8440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a:xfrm>
            <a:off x="457200" y="1268760"/>
            <a:ext cx="8229600" cy="4857403"/>
          </a:xfrm>
        </p:spPr>
        <p:txBody>
          <a:bodyPr>
            <a:normAutofit fontScale="85000" lnSpcReduction="20000"/>
          </a:bodyPr>
          <a:lstStyle/>
          <a:p>
            <a:pPr marL="0" indent="0">
              <a:buNone/>
            </a:pPr>
            <a:r>
              <a:rPr lang="en-AU" b="1" dirty="0" smtClean="0">
                <a:effectLst/>
              </a:rPr>
              <a:t>First step</a:t>
            </a:r>
            <a:r>
              <a:rPr lang="en-AU" dirty="0" smtClean="0">
                <a:effectLst/>
              </a:rPr>
              <a:t> </a:t>
            </a:r>
          </a:p>
          <a:p>
            <a:pPr marL="0" indent="0">
              <a:buNone/>
            </a:pPr>
            <a:r>
              <a:rPr lang="en-AU" dirty="0" smtClean="0">
                <a:effectLst/>
              </a:rPr>
              <a:t>To allow installation of your eT4L server to be scheduled, you must complete and return the form below:</a:t>
            </a:r>
            <a:br>
              <a:rPr lang="en-AU" dirty="0" smtClean="0">
                <a:effectLst/>
              </a:rPr>
            </a:br>
            <a:r>
              <a:rPr lang="en-AU" dirty="0" smtClean="0">
                <a:effectLst/>
                <a:hlinkClick r:id="rId2"/>
              </a:rPr>
              <a:t>http://www.surveygizmo.com/s3/556836/T4LE</a:t>
            </a:r>
            <a:endParaRPr lang="en-AU" dirty="0" smtClean="0">
              <a:effectLst/>
            </a:endParaRPr>
          </a:p>
          <a:p>
            <a:pPr marL="0" indent="0">
              <a:buNone/>
            </a:pPr>
            <a:endParaRPr lang="en-AU" dirty="0" smtClean="0">
              <a:effectLst/>
            </a:endParaRPr>
          </a:p>
          <a:p>
            <a:pPr marL="0" indent="0">
              <a:buNone/>
            </a:pPr>
            <a:r>
              <a:rPr lang="en-AU" b="1" dirty="0" smtClean="0"/>
              <a:t>Next Steps</a:t>
            </a:r>
          </a:p>
          <a:p>
            <a:pPr marL="0" indent="0">
              <a:buNone/>
            </a:pPr>
            <a:r>
              <a:rPr lang="en-AU" dirty="0" smtClean="0">
                <a:effectLst/>
              </a:rPr>
              <a:t>To ensure a trouble free installation and dependable operation of your enhanced T4L server, schools can assist by preparing for several key components of the location, installation and commissioning process: </a:t>
            </a:r>
          </a:p>
          <a:p>
            <a:pPr marL="0" indent="0">
              <a:buNone/>
            </a:pPr>
            <a:r>
              <a:rPr lang="en-AU" dirty="0" smtClean="0">
                <a:effectLst/>
                <a:hlinkClick r:id="rId3"/>
              </a:rPr>
              <a:t>https://detwww.det.nsw.edu.au/it/services/media/Installation_Overview.pdf</a:t>
            </a:r>
            <a:r>
              <a:rPr lang="en-AU" dirty="0" smtClean="0">
                <a:effectLst/>
              </a:rPr>
              <a:t/>
            </a:r>
            <a:br>
              <a:rPr lang="en-AU" dirty="0" smtClean="0">
                <a:effectLst/>
              </a:rPr>
            </a:br>
            <a:endParaRPr lang="en-AU" b="1" dirty="0" smtClean="0"/>
          </a:p>
          <a:p>
            <a:pPr marL="0" indent="0">
              <a:buNone/>
            </a:pPr>
            <a:endParaRPr lang="en-AU" b="1" dirty="0"/>
          </a:p>
        </p:txBody>
      </p:sp>
    </p:spTree>
    <p:extLst>
      <p:ext uri="{BB962C8B-B14F-4D97-AF65-F5344CB8AC3E}">
        <p14:creationId xmlns:p14="http://schemas.microsoft.com/office/powerpoint/2010/main" val="31037801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Useful </a:t>
            </a:r>
            <a:r>
              <a:rPr lang="en-AU" dirty="0" err="1" smtClean="0"/>
              <a:t>iPad</a:t>
            </a:r>
            <a:r>
              <a:rPr lang="en-AU" dirty="0" smtClean="0"/>
              <a:t> Apps</a:t>
            </a:r>
            <a:endParaRPr lang="en-AU" dirty="0"/>
          </a:p>
        </p:txBody>
      </p:sp>
      <p:sp>
        <p:nvSpPr>
          <p:cNvPr id="3" name="Content Placeholder 2"/>
          <p:cNvSpPr>
            <a:spLocks noGrp="1"/>
          </p:cNvSpPr>
          <p:nvPr>
            <p:ph idx="1"/>
          </p:nvPr>
        </p:nvSpPr>
        <p:spPr>
          <a:xfrm>
            <a:off x="179512" y="1600200"/>
            <a:ext cx="8784976" cy="4525963"/>
          </a:xfrm>
        </p:spPr>
        <p:txBody>
          <a:bodyPr>
            <a:normAutofit fontScale="62500" lnSpcReduction="20000"/>
          </a:bodyPr>
          <a:lstStyle/>
          <a:p>
            <a:r>
              <a:rPr lang="en-AU" dirty="0"/>
              <a:t>RDP </a:t>
            </a:r>
            <a:r>
              <a:rPr lang="en-AU" dirty="0" err="1"/>
              <a:t>Lite</a:t>
            </a:r>
            <a:r>
              <a:rPr lang="en-AU" dirty="0"/>
              <a:t>	</a:t>
            </a:r>
            <a:r>
              <a:rPr lang="en-AU" dirty="0" smtClean="0"/>
              <a:t>	</a:t>
            </a:r>
            <a:r>
              <a:rPr lang="en-AU" dirty="0" err="1" smtClean="0"/>
              <a:t>Mochasoft</a:t>
            </a:r>
            <a:r>
              <a:rPr lang="en-AU" dirty="0" smtClean="0"/>
              <a:t> </a:t>
            </a:r>
            <a:r>
              <a:rPr lang="en-AU" dirty="0"/>
              <a:t>Remote desktop application</a:t>
            </a:r>
            <a:r>
              <a:rPr lang="en-AU" dirty="0" smtClean="0"/>
              <a:t>.</a:t>
            </a:r>
            <a:endParaRPr lang="en-AU" dirty="0"/>
          </a:p>
          <a:p>
            <a:r>
              <a:rPr lang="en-AU" dirty="0"/>
              <a:t>Remote Mouse	</a:t>
            </a:r>
            <a:r>
              <a:rPr lang="en-AU" dirty="0" smtClean="0"/>
              <a:t>Use </a:t>
            </a:r>
            <a:r>
              <a:rPr lang="en-AU" dirty="0"/>
              <a:t>your </a:t>
            </a:r>
            <a:r>
              <a:rPr lang="en-AU" dirty="0" err="1"/>
              <a:t>IPad</a:t>
            </a:r>
            <a:r>
              <a:rPr lang="en-AU" dirty="0"/>
              <a:t> as a wireless touchpad </a:t>
            </a:r>
            <a:r>
              <a:rPr lang="en-AU" dirty="0" smtClean="0"/>
              <a:t>					and </a:t>
            </a:r>
            <a:r>
              <a:rPr lang="en-AU" dirty="0"/>
              <a:t>keypad</a:t>
            </a:r>
            <a:r>
              <a:rPr lang="en-AU" dirty="0" smtClean="0"/>
              <a:t>.</a:t>
            </a:r>
            <a:endParaRPr lang="en-AU" dirty="0"/>
          </a:p>
          <a:p>
            <a:r>
              <a:rPr lang="en-AU" dirty="0"/>
              <a:t>Photoshop </a:t>
            </a:r>
            <a:r>
              <a:rPr lang="en-AU" dirty="0" smtClean="0"/>
              <a:t>Express</a:t>
            </a:r>
            <a:endParaRPr lang="en-AU" dirty="0"/>
          </a:p>
          <a:p>
            <a:r>
              <a:rPr lang="en-AU" dirty="0" err="1"/>
              <a:t>DisplayLink</a:t>
            </a:r>
            <a:r>
              <a:rPr lang="en-AU" dirty="0"/>
              <a:t>	</a:t>
            </a:r>
            <a:r>
              <a:rPr lang="en-AU" dirty="0" smtClean="0"/>
              <a:t>	Turn </a:t>
            </a:r>
            <a:r>
              <a:rPr lang="en-AU" dirty="0"/>
              <a:t>your </a:t>
            </a:r>
            <a:r>
              <a:rPr lang="en-AU" dirty="0" err="1"/>
              <a:t>IPad</a:t>
            </a:r>
            <a:r>
              <a:rPr lang="en-AU" dirty="0"/>
              <a:t> into an extended monitor </a:t>
            </a:r>
            <a:r>
              <a:rPr lang="en-AU" dirty="0" smtClean="0"/>
              <a:t>					for </a:t>
            </a:r>
            <a:r>
              <a:rPr lang="en-AU" dirty="0"/>
              <a:t>your PC. </a:t>
            </a:r>
            <a:endParaRPr lang="en-AU" dirty="0" smtClean="0"/>
          </a:p>
          <a:p>
            <a:r>
              <a:rPr lang="en-AU" dirty="0" smtClean="0"/>
              <a:t>Free </a:t>
            </a:r>
            <a:r>
              <a:rPr lang="en-AU" dirty="0" err="1"/>
              <a:t>WiFi</a:t>
            </a:r>
            <a:r>
              <a:rPr lang="en-AU" dirty="0"/>
              <a:t>		Free app to show free wireless hotspots.</a:t>
            </a:r>
          </a:p>
          <a:p>
            <a:r>
              <a:rPr lang="en-AU" dirty="0" err="1"/>
              <a:t>Dropbox</a:t>
            </a:r>
            <a:r>
              <a:rPr lang="en-AU" dirty="0"/>
              <a:t>		Free</a:t>
            </a:r>
          </a:p>
          <a:p>
            <a:r>
              <a:rPr lang="en-AU" dirty="0" smtClean="0"/>
              <a:t>PDF Expert</a:t>
            </a:r>
          </a:p>
          <a:p>
            <a:r>
              <a:rPr lang="en-AU" dirty="0" smtClean="0"/>
              <a:t>Quick Office</a:t>
            </a:r>
          </a:p>
          <a:p>
            <a:r>
              <a:rPr lang="en-AU" dirty="0" smtClean="0"/>
              <a:t>Hot App Deals &amp; App Miner</a:t>
            </a:r>
          </a:p>
          <a:p>
            <a:r>
              <a:rPr lang="en-AU" dirty="0" smtClean="0"/>
              <a:t>Net Detective</a:t>
            </a:r>
          </a:p>
          <a:p>
            <a:r>
              <a:rPr lang="en-AU" dirty="0" smtClean="0"/>
              <a:t>Print Magic HD</a:t>
            </a:r>
          </a:p>
          <a:p>
            <a:r>
              <a:rPr lang="en-AU" dirty="0" smtClean="0"/>
              <a:t>FX Print Utility</a:t>
            </a:r>
            <a:endParaRPr lang="en-A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4077072"/>
            <a:ext cx="17621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Useful </a:t>
            </a:r>
            <a:r>
              <a:rPr lang="en-AU" dirty="0" err="1"/>
              <a:t>iPad</a:t>
            </a:r>
            <a:r>
              <a:rPr lang="en-AU" dirty="0"/>
              <a:t> Apps</a:t>
            </a:r>
          </a:p>
        </p:txBody>
      </p:sp>
      <p:sp>
        <p:nvSpPr>
          <p:cNvPr id="3" name="Content Placeholder 2"/>
          <p:cNvSpPr>
            <a:spLocks noGrp="1"/>
          </p:cNvSpPr>
          <p:nvPr>
            <p:ph idx="1"/>
          </p:nvPr>
        </p:nvSpPr>
        <p:spPr/>
        <p:txBody>
          <a:bodyPr/>
          <a:lstStyle/>
          <a:p>
            <a:pPr marL="0" indent="0">
              <a:buNone/>
            </a:pPr>
            <a:r>
              <a:rPr lang="en-AU" dirty="0" smtClean="0"/>
              <a:t>Whilst we are happy to advertise useful applications for the </a:t>
            </a:r>
            <a:r>
              <a:rPr lang="en-AU" dirty="0" err="1" smtClean="0"/>
              <a:t>iPad</a:t>
            </a:r>
            <a:r>
              <a:rPr lang="en-AU" dirty="0" smtClean="0"/>
              <a:t>, we are not in a position to offer support for this device.</a:t>
            </a:r>
          </a:p>
          <a:p>
            <a:pPr marL="0" indent="0">
              <a:buNone/>
            </a:pPr>
            <a:endParaRPr lang="en-AU" dirty="0"/>
          </a:p>
          <a:p>
            <a:pPr marL="0" indent="0" algn="ctr">
              <a:buNone/>
            </a:pPr>
            <a:endParaRPr lang="en-AU"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3140968"/>
            <a:ext cx="3168352" cy="260412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3428999"/>
            <a:ext cx="2952328" cy="2460273"/>
          </a:xfrm>
          <a:prstGeom prst="rect">
            <a:avLst/>
          </a:prstGeom>
        </p:spPr>
      </p:pic>
    </p:spTree>
    <p:extLst>
      <p:ext uri="{BB962C8B-B14F-4D97-AF65-F5344CB8AC3E}">
        <p14:creationId xmlns:p14="http://schemas.microsoft.com/office/powerpoint/2010/main" val="3744575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BER Defects</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BER is fast coming to a conclusion with many schools receiving their IWB’s.</a:t>
            </a:r>
          </a:p>
          <a:p>
            <a:r>
              <a:rPr lang="en-AU" dirty="0" smtClean="0"/>
              <a:t>We are seeing a few faults with network cabling when trying to connect a PC/notebook to these data points.</a:t>
            </a:r>
          </a:p>
          <a:p>
            <a:r>
              <a:rPr lang="en-AU" dirty="0" smtClean="0"/>
              <a:t>If you have concerns with any part of the cabling work carried out, please contact your local TA who can further investigate.</a:t>
            </a:r>
          </a:p>
          <a:p>
            <a:r>
              <a:rPr lang="en-AU" dirty="0" smtClean="0"/>
              <a:t>Any problems found will have to be raised as a BER defect through the school Principal.</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BER Defects</a:t>
            </a:r>
          </a:p>
        </p:txBody>
      </p:sp>
      <p:sp>
        <p:nvSpPr>
          <p:cNvPr id="3" name="Content Placeholder 2"/>
          <p:cNvSpPr>
            <a:spLocks noGrp="1"/>
          </p:cNvSpPr>
          <p:nvPr>
            <p:ph idx="1"/>
          </p:nvPr>
        </p:nvSpPr>
        <p:spPr>
          <a:xfrm>
            <a:off x="457200" y="1196752"/>
            <a:ext cx="8229600" cy="5472608"/>
          </a:xfrm>
        </p:spPr>
        <p:txBody>
          <a:bodyPr>
            <a:normAutofit fontScale="70000" lnSpcReduction="20000"/>
          </a:bodyPr>
          <a:lstStyle/>
          <a:p>
            <a:r>
              <a:rPr lang="en-AU" sz="3400" dirty="0"/>
              <a:t>Cabling work carries the standard 25 year warranty. Any issues can be taken up with the cabling contractor once the BER program concludes. These details can be found in the BER handover folder given to each school</a:t>
            </a:r>
            <a:r>
              <a:rPr lang="en-AU" sz="3400" dirty="0" smtClean="0"/>
              <a:t>.</a:t>
            </a:r>
          </a:p>
          <a:p>
            <a:r>
              <a:rPr lang="en-AU" sz="3400" dirty="0" smtClean="0"/>
              <a:t>Please look at your BER Handover folder for cabling test results. If they are not present, have your principal log this as a BER defect. The description may include the following comments:</a:t>
            </a:r>
          </a:p>
          <a:p>
            <a:pPr marL="0" indent="0">
              <a:buNone/>
            </a:pPr>
            <a:endParaRPr lang="en-AU" b="1" dirty="0" smtClean="0"/>
          </a:p>
          <a:p>
            <a:pPr marL="0" indent="0">
              <a:buNone/>
            </a:pPr>
            <a:r>
              <a:rPr lang="en-AU" i="1" dirty="0" smtClean="0">
                <a:solidFill>
                  <a:schemeClr val="tx2"/>
                </a:solidFill>
              </a:rPr>
              <a:t>School </a:t>
            </a:r>
            <a:r>
              <a:rPr lang="en-AU" i="1" dirty="0">
                <a:solidFill>
                  <a:schemeClr val="tx2"/>
                </a:solidFill>
              </a:rPr>
              <a:t>has not been provided with testing and certification information for data cabling installed.  Therefore no proof exists of operational acceptance and future warranty support by data cabling company.</a:t>
            </a:r>
          </a:p>
          <a:p>
            <a:endParaRPr lang="en-AU" i="1" dirty="0" smtClean="0">
              <a:solidFill>
                <a:schemeClr val="tx2"/>
              </a:solidFill>
            </a:endParaRPr>
          </a:p>
          <a:p>
            <a:pPr marL="0" indent="0">
              <a:buNone/>
            </a:pPr>
            <a:r>
              <a:rPr lang="en-AU" i="1" dirty="0" smtClean="0">
                <a:solidFill>
                  <a:schemeClr val="tx2"/>
                </a:solidFill>
              </a:rPr>
              <a:t>ITS </a:t>
            </a:r>
            <a:r>
              <a:rPr lang="en-AU" i="1" dirty="0">
                <a:solidFill>
                  <a:schemeClr val="tx2"/>
                </a:solidFill>
              </a:rPr>
              <a:t>2020 approved contractor should have provided this information and it should have been included in handover material to school principal</a:t>
            </a:r>
            <a:r>
              <a:rPr lang="en-AU" i="1" dirty="0" smtClean="0">
                <a:solidFill>
                  <a:schemeClr val="tx2"/>
                </a:solidFill>
              </a:rPr>
              <a:t>.</a:t>
            </a:r>
            <a:endParaRPr lang="en-AU" i="1" dirty="0">
              <a:solidFill>
                <a:schemeClr val="tx2"/>
              </a:solidFill>
            </a:endParaRPr>
          </a:p>
          <a:p>
            <a:endParaRPr lang="en-AU" dirty="0"/>
          </a:p>
        </p:txBody>
      </p:sp>
    </p:spTree>
    <p:extLst>
      <p:ext uri="{BB962C8B-B14F-4D97-AF65-F5344CB8AC3E}">
        <p14:creationId xmlns:p14="http://schemas.microsoft.com/office/powerpoint/2010/main" val="30801747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568" y="44624"/>
            <a:ext cx="8229600" cy="1143000"/>
          </a:xfrm>
        </p:spPr>
        <p:txBody>
          <a:bodyPr/>
          <a:lstStyle/>
          <a:p>
            <a:r>
              <a:rPr lang="en-AU" dirty="0"/>
              <a:t>BER </a:t>
            </a:r>
            <a:r>
              <a:rPr lang="en-AU" dirty="0" smtClean="0"/>
              <a:t>Defects – Sample Test Results</a:t>
            </a:r>
            <a:endParaRPr lang="en-AU"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11651" r="19228"/>
          <a:stretch/>
        </p:blipFill>
        <p:spPr>
          <a:xfrm>
            <a:off x="539552" y="1124744"/>
            <a:ext cx="8010616" cy="5405120"/>
          </a:xfrm>
          <a:prstGeom prst="rect">
            <a:avLst/>
          </a:prstGeom>
        </p:spPr>
      </p:pic>
    </p:spTree>
    <p:extLst>
      <p:ext uri="{BB962C8B-B14F-4D97-AF65-F5344CB8AC3E}">
        <p14:creationId xmlns:p14="http://schemas.microsoft.com/office/powerpoint/2010/main" val="10987708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Netgear</a:t>
            </a:r>
            <a:r>
              <a:rPr lang="en-AU" dirty="0" smtClean="0"/>
              <a:t> NAS</a:t>
            </a:r>
            <a:endParaRPr lang="en-AU" dirty="0"/>
          </a:p>
        </p:txBody>
      </p:sp>
      <p:sp>
        <p:nvSpPr>
          <p:cNvPr id="3" name="Content Placeholder 2"/>
          <p:cNvSpPr>
            <a:spLocks noGrp="1"/>
          </p:cNvSpPr>
          <p:nvPr>
            <p:ph idx="1"/>
          </p:nvPr>
        </p:nvSpPr>
        <p:spPr/>
        <p:txBody>
          <a:bodyPr/>
          <a:lstStyle/>
          <a:p>
            <a:r>
              <a:rPr lang="en-AU" sz="2800" dirty="0" smtClean="0"/>
              <a:t>Network Attached Storage</a:t>
            </a:r>
          </a:p>
          <a:p>
            <a:r>
              <a:rPr lang="en-AU" sz="2800" dirty="0" smtClean="0"/>
              <a:t>Regional Standard is </a:t>
            </a:r>
            <a:r>
              <a:rPr lang="en-AU" sz="2800" dirty="0" err="1" smtClean="0"/>
              <a:t>Netgear</a:t>
            </a:r>
            <a:r>
              <a:rPr lang="en-AU" sz="2800" dirty="0" smtClean="0"/>
              <a:t>, supplied by Dell</a:t>
            </a:r>
          </a:p>
          <a:p>
            <a:r>
              <a:rPr lang="en-AU" sz="2800" dirty="0" smtClean="0"/>
              <a:t>iSCSI feature for Extra Storage Space on your existing server</a:t>
            </a:r>
          </a:p>
          <a:p>
            <a:r>
              <a:rPr lang="en-AU" sz="2800" dirty="0" smtClean="0"/>
              <a:t>Backup Solution using Symantec Backup Exec or Windows Backup</a:t>
            </a:r>
          </a:p>
          <a:p>
            <a:pPr marL="0" indent="0">
              <a:buNone/>
            </a:pPr>
            <a:endParaRPr lang="en-AU" sz="2800" dirty="0" smtClean="0"/>
          </a:p>
          <a:p>
            <a:endParaRPr lang="en-AU" dirty="0"/>
          </a:p>
        </p:txBody>
      </p:sp>
      <p:pic>
        <p:nvPicPr>
          <p:cNvPr id="4" name="Picture 3"/>
          <p:cNvPicPr>
            <a:picLocks noChangeAspect="1" noChangeArrowheads="1"/>
          </p:cNvPicPr>
          <p:nvPr/>
        </p:nvPicPr>
        <p:blipFill>
          <a:blip r:embed="rId2" cstate="print"/>
          <a:stretch>
            <a:fillRect/>
          </a:stretch>
        </p:blipFill>
        <p:spPr bwMode="auto">
          <a:xfrm>
            <a:off x="4788024" y="4149080"/>
            <a:ext cx="1800200" cy="2320258"/>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6551712" y="4149080"/>
            <a:ext cx="2592288" cy="2073830"/>
          </a:xfrm>
          <a:prstGeom prst="rect">
            <a:avLst/>
          </a:prstGeom>
          <a:noFill/>
          <a:ln w="9525">
            <a:noFill/>
            <a:miter lim="800000"/>
            <a:headEnd/>
            <a:tailEnd/>
          </a:ln>
        </p:spPr>
      </p:pic>
    </p:spTree>
    <p:extLst>
      <p:ext uri="{BB962C8B-B14F-4D97-AF65-F5344CB8AC3E}">
        <p14:creationId xmlns:p14="http://schemas.microsoft.com/office/powerpoint/2010/main" val="51337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Attached Storage Options</a:t>
            </a:r>
            <a:endParaRPr lang="en-AU" dirty="0"/>
          </a:p>
        </p:txBody>
      </p:sp>
      <p:sp>
        <p:nvSpPr>
          <p:cNvPr id="6" name="Content Placeholder 5"/>
          <p:cNvSpPr>
            <a:spLocks noGrp="1"/>
          </p:cNvSpPr>
          <p:nvPr>
            <p:ph idx="1"/>
          </p:nvPr>
        </p:nvSpPr>
        <p:spPr/>
        <p:txBody>
          <a:bodyPr>
            <a:normAutofit/>
          </a:bodyPr>
          <a:lstStyle/>
          <a:p>
            <a:r>
              <a:rPr lang="en-US" dirty="0" err="1" smtClean="0"/>
              <a:t>Netgear</a:t>
            </a:r>
            <a:r>
              <a:rPr lang="en-US" dirty="0" smtClean="0"/>
              <a:t> </a:t>
            </a:r>
            <a:r>
              <a:rPr lang="en-US" dirty="0" err="1" smtClean="0"/>
              <a:t>ReadyNAS</a:t>
            </a:r>
            <a:r>
              <a:rPr lang="en-US" dirty="0" smtClean="0"/>
              <a:t> options</a:t>
            </a:r>
          </a:p>
          <a:p>
            <a:pPr lvl="1"/>
            <a:r>
              <a:rPr lang="en-US" dirty="0" smtClean="0"/>
              <a:t>All support Windows, Mac &amp; Linux</a:t>
            </a:r>
          </a:p>
          <a:p>
            <a:pPr lvl="1"/>
            <a:r>
              <a:rPr lang="en-US" dirty="0" smtClean="0"/>
              <a:t>All have </a:t>
            </a:r>
            <a:r>
              <a:rPr lang="en-US" dirty="0" err="1" smtClean="0"/>
              <a:t>iSCSI</a:t>
            </a:r>
            <a:r>
              <a:rPr lang="en-US" dirty="0" smtClean="0"/>
              <a:t> support</a:t>
            </a:r>
          </a:p>
          <a:p>
            <a:pPr lvl="1"/>
            <a:r>
              <a:rPr lang="en-US" dirty="0" smtClean="0"/>
              <a:t>All have 2x Ethernet ports </a:t>
            </a:r>
          </a:p>
          <a:p>
            <a:pPr lvl="1"/>
            <a:r>
              <a:rPr lang="en-US" dirty="0" smtClean="0"/>
              <a:t>All have minimum 2x USB ports</a:t>
            </a:r>
          </a:p>
          <a:p>
            <a:pPr lvl="1"/>
            <a:r>
              <a:rPr lang="en-US" dirty="0" smtClean="0"/>
              <a:t>All come with 5 years warranty </a:t>
            </a:r>
          </a:p>
          <a:p>
            <a:pPr marL="857250" lvl="2" indent="0">
              <a:buNone/>
            </a:pPr>
            <a:r>
              <a:rPr lang="en-US" dirty="0" smtClean="0"/>
              <a:t>(including drives if purchased together)</a:t>
            </a:r>
          </a:p>
          <a:p>
            <a:endParaRPr lang="en-US" dirty="0" smtClean="0"/>
          </a:p>
          <a:p>
            <a:pPr lvl="1">
              <a:buNone/>
            </a:pPr>
            <a:endParaRPr lang="en-US" dirty="0" smtClean="0"/>
          </a:p>
          <a:p>
            <a:endParaRPr lang="en-US" dirty="0" smtClean="0"/>
          </a:p>
          <a:p>
            <a:endParaRPr lang="en-AU" dirty="0"/>
          </a:p>
        </p:txBody>
      </p:sp>
      <p:pic>
        <p:nvPicPr>
          <p:cNvPr id="4" name="Picture 2"/>
          <p:cNvPicPr>
            <a:picLocks noChangeAspect="1" noChangeArrowheads="1"/>
          </p:cNvPicPr>
          <p:nvPr/>
        </p:nvPicPr>
        <p:blipFill>
          <a:blip r:embed="rId2" cstate="print"/>
          <a:srcRect/>
          <a:stretch>
            <a:fillRect/>
          </a:stretch>
        </p:blipFill>
        <p:spPr bwMode="auto">
          <a:xfrm>
            <a:off x="6372200" y="1412776"/>
            <a:ext cx="2592288" cy="2073830"/>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6948264" y="4005064"/>
            <a:ext cx="1827840" cy="2241439"/>
          </a:xfrm>
          <a:prstGeom prst="rect">
            <a:avLst/>
          </a:prstGeom>
          <a:noFill/>
          <a:ln w="9525">
            <a:noFill/>
            <a:miter lim="800000"/>
            <a:headEnd/>
            <a:tailEnd/>
          </a:ln>
        </p:spPr>
      </p:pic>
    </p:spTree>
    <p:extLst>
      <p:ext uri="{BB962C8B-B14F-4D97-AF65-F5344CB8AC3E}">
        <p14:creationId xmlns:p14="http://schemas.microsoft.com/office/powerpoint/2010/main" val="34437493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Attached Storage Options</a:t>
            </a:r>
            <a:endParaRPr lang="en-AU" dirty="0"/>
          </a:p>
        </p:txBody>
      </p:sp>
      <p:sp>
        <p:nvSpPr>
          <p:cNvPr id="3" name="Content Placeholder 2"/>
          <p:cNvSpPr>
            <a:spLocks noGrp="1"/>
          </p:cNvSpPr>
          <p:nvPr>
            <p:ph idx="1"/>
          </p:nvPr>
        </p:nvSpPr>
        <p:spPr>
          <a:xfrm>
            <a:off x="457200" y="1340768"/>
            <a:ext cx="8229600" cy="4785395"/>
          </a:xfrm>
        </p:spPr>
        <p:txBody>
          <a:bodyPr/>
          <a:lstStyle/>
          <a:p>
            <a:r>
              <a:rPr lang="en-US" dirty="0" err="1" smtClean="0"/>
              <a:t>ReadyNAS</a:t>
            </a:r>
            <a:r>
              <a:rPr lang="en-US" dirty="0" smtClean="0"/>
              <a:t> NVX series </a:t>
            </a:r>
          </a:p>
          <a:p>
            <a:pPr lvl="1"/>
            <a:r>
              <a:rPr lang="en-US" dirty="0" smtClean="0">
                <a:sym typeface="Wingdings" pitchFamily="2" charset="2"/>
              </a:rPr>
              <a:t>Up to 8TB capacity with 4 drive bays</a:t>
            </a:r>
            <a:endParaRPr lang="en-US" dirty="0" smtClean="0"/>
          </a:p>
          <a:p>
            <a:pPr lvl="1">
              <a:buNone/>
            </a:pPr>
            <a:r>
              <a:rPr lang="en-US" dirty="0" smtClean="0"/>
              <a:t>RNDX4210	</a:t>
            </a:r>
            <a:r>
              <a:rPr lang="en-US" dirty="0" smtClean="0">
                <a:sym typeface="Wingdings" pitchFamily="2" charset="2"/>
              </a:rPr>
              <a:t>2TB		</a:t>
            </a:r>
            <a:r>
              <a:rPr lang="en-US" sz="2400" dirty="0" smtClean="0">
                <a:sym typeface="Wingdings" pitchFamily="2" charset="2"/>
              </a:rPr>
              <a:t>(2 drives x 1TB drives)</a:t>
            </a:r>
          </a:p>
          <a:p>
            <a:pPr lvl="1">
              <a:buNone/>
            </a:pPr>
            <a:r>
              <a:rPr lang="en-US" dirty="0" smtClean="0">
                <a:sym typeface="Wingdings" pitchFamily="2" charset="2"/>
              </a:rPr>
              <a:t>RNDX4410	4TB		</a:t>
            </a:r>
            <a:r>
              <a:rPr lang="en-US" sz="2400" dirty="0" smtClean="0">
                <a:sym typeface="Wingdings" pitchFamily="2" charset="2"/>
              </a:rPr>
              <a:t>(4 drives x 1TB drives)</a:t>
            </a:r>
          </a:p>
          <a:p>
            <a:pPr lvl="1">
              <a:buNone/>
            </a:pPr>
            <a:r>
              <a:rPr lang="en-US" dirty="0" smtClean="0">
                <a:sym typeface="Wingdings" pitchFamily="2" charset="2"/>
              </a:rPr>
              <a:t>RNDX4420	8TB		</a:t>
            </a:r>
            <a:r>
              <a:rPr lang="en-US" sz="2400" dirty="0" smtClean="0">
                <a:sym typeface="Wingdings" pitchFamily="2" charset="2"/>
              </a:rPr>
              <a:t>(4 drives x 2TB drives)</a:t>
            </a:r>
          </a:p>
          <a:p>
            <a:endParaRPr lang="en-US" dirty="0" smtClean="0"/>
          </a:p>
          <a:p>
            <a:pPr lvl="1"/>
            <a:endParaRPr lang="en-US" dirty="0" smtClean="0"/>
          </a:p>
          <a:p>
            <a:pPr lvl="1"/>
            <a:endParaRPr lang="en-US" dirty="0" smtClean="0"/>
          </a:p>
          <a:p>
            <a:pPr>
              <a:buNone/>
            </a:pPr>
            <a:endParaRPr lang="en-AU" dirty="0"/>
          </a:p>
        </p:txBody>
      </p:sp>
      <p:pic>
        <p:nvPicPr>
          <p:cNvPr id="7" name="Picture 2"/>
          <p:cNvPicPr>
            <a:picLocks noChangeAspect="1" noChangeArrowheads="1"/>
          </p:cNvPicPr>
          <p:nvPr/>
        </p:nvPicPr>
        <p:blipFill>
          <a:blip r:embed="rId2" cstate="print"/>
          <a:srcRect/>
          <a:stretch>
            <a:fillRect/>
          </a:stretch>
        </p:blipFill>
        <p:spPr bwMode="auto">
          <a:xfrm>
            <a:off x="5292080" y="4221088"/>
            <a:ext cx="2592288" cy="2073830"/>
          </a:xfrm>
          <a:prstGeom prst="rect">
            <a:avLst/>
          </a:prstGeom>
          <a:noFill/>
          <a:ln w="9525">
            <a:noFill/>
            <a:miter lim="800000"/>
            <a:headEnd/>
            <a:tailEnd/>
          </a:ln>
        </p:spPr>
      </p:pic>
      <p:pic>
        <p:nvPicPr>
          <p:cNvPr id="8" name="Picture 3"/>
          <p:cNvPicPr>
            <a:picLocks noChangeAspect="1" noChangeArrowheads="1"/>
          </p:cNvPicPr>
          <p:nvPr/>
        </p:nvPicPr>
        <p:blipFill>
          <a:blip r:embed="rId3" cstate="print"/>
          <a:stretch>
            <a:fillRect/>
          </a:stretch>
        </p:blipFill>
        <p:spPr bwMode="auto">
          <a:xfrm>
            <a:off x="683568" y="4149080"/>
            <a:ext cx="1800200" cy="2320258"/>
          </a:xfrm>
          <a:prstGeom prst="rect">
            <a:avLst/>
          </a:prstGeom>
          <a:noFill/>
          <a:ln w="9525">
            <a:noFill/>
            <a:miter lim="800000"/>
            <a:headEnd/>
            <a:tailEnd/>
          </a:ln>
        </p:spPr>
      </p:pic>
    </p:spTree>
    <p:extLst>
      <p:ext uri="{BB962C8B-B14F-4D97-AF65-F5344CB8AC3E}">
        <p14:creationId xmlns:p14="http://schemas.microsoft.com/office/powerpoint/2010/main" val="5471168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Attached Storage Options</a:t>
            </a:r>
            <a:endParaRPr lang="en-AU" dirty="0"/>
          </a:p>
        </p:txBody>
      </p:sp>
      <p:sp>
        <p:nvSpPr>
          <p:cNvPr id="3" name="Content Placeholder 2"/>
          <p:cNvSpPr>
            <a:spLocks noGrp="1"/>
          </p:cNvSpPr>
          <p:nvPr>
            <p:ph idx="1"/>
          </p:nvPr>
        </p:nvSpPr>
        <p:spPr>
          <a:xfrm>
            <a:off x="457200" y="1340768"/>
            <a:ext cx="8229600" cy="4785395"/>
          </a:xfrm>
        </p:spPr>
        <p:txBody>
          <a:bodyPr/>
          <a:lstStyle/>
          <a:p>
            <a:r>
              <a:rPr lang="en-US" dirty="0" err="1" smtClean="0"/>
              <a:t>ReadyNAS</a:t>
            </a:r>
            <a:r>
              <a:rPr lang="en-US" dirty="0" smtClean="0"/>
              <a:t> Pro Series</a:t>
            </a:r>
          </a:p>
          <a:p>
            <a:pPr lvl="1"/>
            <a:r>
              <a:rPr lang="en-US" dirty="0" smtClean="0">
                <a:sym typeface="Wingdings" pitchFamily="2" charset="2"/>
              </a:rPr>
              <a:t>Up to 12TB capacity with 6 drive bays</a:t>
            </a:r>
            <a:endParaRPr lang="en-US" dirty="0" smtClean="0"/>
          </a:p>
          <a:p>
            <a:pPr lvl="1">
              <a:buNone/>
            </a:pPr>
            <a:r>
              <a:rPr lang="en-US" dirty="0" smtClean="0"/>
              <a:t>RNDP6310	</a:t>
            </a:r>
            <a:r>
              <a:rPr lang="en-US" dirty="0" smtClean="0">
                <a:sym typeface="Wingdings" pitchFamily="2" charset="2"/>
              </a:rPr>
              <a:t> 3TB	</a:t>
            </a:r>
            <a:r>
              <a:rPr lang="en-US" sz="2400" dirty="0" smtClean="0">
                <a:sym typeface="Wingdings" pitchFamily="2" charset="2"/>
              </a:rPr>
              <a:t>(3 drives x 1TB drives)</a:t>
            </a:r>
          </a:p>
          <a:p>
            <a:pPr lvl="1">
              <a:buNone/>
            </a:pPr>
            <a:r>
              <a:rPr lang="en-US" dirty="0" smtClean="0">
                <a:sym typeface="Wingdings" pitchFamily="2" charset="2"/>
              </a:rPr>
              <a:t>RNDP6610	 6TB	</a:t>
            </a:r>
            <a:r>
              <a:rPr lang="en-US" sz="2400" dirty="0" smtClean="0">
                <a:sym typeface="Wingdings" pitchFamily="2" charset="2"/>
              </a:rPr>
              <a:t>(6 drives x 1TB drives)</a:t>
            </a:r>
          </a:p>
          <a:p>
            <a:pPr lvl="1">
              <a:buNone/>
            </a:pPr>
            <a:r>
              <a:rPr lang="en-US" dirty="0" smtClean="0">
                <a:sym typeface="Wingdings" pitchFamily="2" charset="2"/>
              </a:rPr>
              <a:t>RNDP6620	 12TB	</a:t>
            </a:r>
            <a:r>
              <a:rPr lang="en-US" sz="2400" dirty="0" smtClean="0">
                <a:sym typeface="Wingdings" pitchFamily="2" charset="2"/>
              </a:rPr>
              <a:t>(6 drives x 2TB drives)</a:t>
            </a:r>
          </a:p>
          <a:p>
            <a:pPr lvl="1"/>
            <a:endParaRPr lang="en-US" dirty="0" smtClean="0">
              <a:sym typeface="Wingdings" pitchFamily="2" charset="2"/>
            </a:endParaRPr>
          </a:p>
          <a:p>
            <a:endParaRPr lang="en-AU" dirty="0"/>
          </a:p>
        </p:txBody>
      </p:sp>
      <p:pic>
        <p:nvPicPr>
          <p:cNvPr id="4" name="Picture 4"/>
          <p:cNvPicPr>
            <a:picLocks noChangeAspect="1" noChangeArrowheads="1"/>
          </p:cNvPicPr>
          <p:nvPr/>
        </p:nvPicPr>
        <p:blipFill>
          <a:blip r:embed="rId2" cstate="print"/>
          <a:srcRect/>
          <a:stretch>
            <a:fillRect/>
          </a:stretch>
        </p:blipFill>
        <p:spPr bwMode="auto">
          <a:xfrm>
            <a:off x="611560" y="4293096"/>
            <a:ext cx="1827840" cy="2241439"/>
          </a:xfrm>
          <a:prstGeom prst="rect">
            <a:avLst/>
          </a:prstGeom>
          <a:noFill/>
          <a:ln w="9525">
            <a:noFill/>
            <a:miter lim="800000"/>
            <a:headEnd/>
            <a:tailEnd/>
          </a:ln>
        </p:spPr>
      </p:pic>
      <p:pic>
        <p:nvPicPr>
          <p:cNvPr id="3074" name="Picture 2" descr="http://www.pcdistrict.com/modules/productcatalog/product_images/134634-netgear-rndp6620-6030.jpg"/>
          <p:cNvPicPr>
            <a:picLocks noChangeAspect="1" noChangeArrowheads="1"/>
          </p:cNvPicPr>
          <p:nvPr/>
        </p:nvPicPr>
        <p:blipFill>
          <a:blip r:embed="rId3" cstate="print"/>
          <a:srcRect/>
          <a:stretch>
            <a:fillRect/>
          </a:stretch>
        </p:blipFill>
        <p:spPr bwMode="auto">
          <a:xfrm>
            <a:off x="5076056" y="4293096"/>
            <a:ext cx="2952328" cy="2232248"/>
          </a:xfrm>
          <a:prstGeom prst="rect">
            <a:avLst/>
          </a:prstGeom>
          <a:noFill/>
        </p:spPr>
      </p:pic>
    </p:spTree>
    <p:extLst>
      <p:ext uri="{BB962C8B-B14F-4D97-AF65-F5344CB8AC3E}">
        <p14:creationId xmlns:p14="http://schemas.microsoft.com/office/powerpoint/2010/main" val="5724379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Attached Storage Options</a:t>
            </a:r>
            <a:endParaRPr lang="en-AU" dirty="0"/>
          </a:p>
        </p:txBody>
      </p:sp>
      <p:sp>
        <p:nvSpPr>
          <p:cNvPr id="3" name="Content Placeholder 2"/>
          <p:cNvSpPr>
            <a:spLocks noGrp="1"/>
          </p:cNvSpPr>
          <p:nvPr>
            <p:ph idx="1"/>
          </p:nvPr>
        </p:nvSpPr>
        <p:spPr/>
        <p:txBody>
          <a:bodyPr/>
          <a:lstStyle/>
          <a:p>
            <a:r>
              <a:rPr lang="en-US" dirty="0" err="1" smtClean="0"/>
              <a:t>ReadyNAS</a:t>
            </a:r>
            <a:r>
              <a:rPr lang="en-US" dirty="0" smtClean="0"/>
              <a:t> 2100 series - Rack mount</a:t>
            </a:r>
          </a:p>
          <a:p>
            <a:pPr lvl="1"/>
            <a:r>
              <a:rPr lang="en-US" dirty="0" smtClean="0">
                <a:sym typeface="Wingdings" pitchFamily="2" charset="2"/>
              </a:rPr>
              <a:t>Up to 8TB capacity with 4 drive bays</a:t>
            </a:r>
            <a:endParaRPr lang="en-US" dirty="0" smtClean="0"/>
          </a:p>
          <a:p>
            <a:pPr lvl="1">
              <a:buNone/>
            </a:pPr>
            <a:r>
              <a:rPr lang="en-US" dirty="0" smtClean="0"/>
              <a:t>RNRX4450	</a:t>
            </a:r>
            <a:r>
              <a:rPr lang="en-US" dirty="0" smtClean="0">
                <a:sym typeface="Wingdings" pitchFamily="2" charset="2"/>
              </a:rPr>
              <a:t>2TB		</a:t>
            </a:r>
            <a:r>
              <a:rPr lang="en-US" sz="2400" dirty="0" smtClean="0">
                <a:sym typeface="Wingdings" pitchFamily="2" charset="2"/>
              </a:rPr>
              <a:t>(4 drives x 500GB drives)</a:t>
            </a:r>
          </a:p>
          <a:p>
            <a:pPr lvl="1">
              <a:buNone/>
            </a:pPr>
            <a:r>
              <a:rPr lang="en-US" dirty="0" smtClean="0">
                <a:sym typeface="Wingdings" pitchFamily="2" charset="2"/>
              </a:rPr>
              <a:t>RNRX4410	4TB		</a:t>
            </a:r>
            <a:r>
              <a:rPr lang="en-US" sz="2400" dirty="0" smtClean="0">
                <a:sym typeface="Wingdings" pitchFamily="2" charset="2"/>
              </a:rPr>
              <a:t>(4 drives x 1TB drives)</a:t>
            </a:r>
          </a:p>
          <a:p>
            <a:pPr lvl="1">
              <a:buNone/>
            </a:pPr>
            <a:r>
              <a:rPr lang="en-US" dirty="0" smtClean="0">
                <a:sym typeface="Wingdings" pitchFamily="2" charset="2"/>
              </a:rPr>
              <a:t>RNRX4420	8TB		</a:t>
            </a:r>
            <a:r>
              <a:rPr lang="en-US" sz="2400" dirty="0" smtClean="0">
                <a:sym typeface="Wingdings" pitchFamily="2" charset="2"/>
              </a:rPr>
              <a:t>(4 drives x 2TB drives)</a:t>
            </a:r>
          </a:p>
          <a:p>
            <a:endParaRPr lang="en-AU" dirty="0"/>
          </a:p>
        </p:txBody>
      </p:sp>
      <p:pic>
        <p:nvPicPr>
          <p:cNvPr id="43010" name="Picture 2" descr="http://www.netgear.com/images/readynas2100_web_large18-5522.png"/>
          <p:cNvPicPr>
            <a:picLocks noChangeAspect="1" noChangeArrowheads="1"/>
          </p:cNvPicPr>
          <p:nvPr/>
        </p:nvPicPr>
        <p:blipFill>
          <a:blip r:embed="rId2" cstate="print"/>
          <a:srcRect/>
          <a:stretch>
            <a:fillRect/>
          </a:stretch>
        </p:blipFill>
        <p:spPr bwMode="auto">
          <a:xfrm>
            <a:off x="827584" y="4005064"/>
            <a:ext cx="3384376" cy="2592290"/>
          </a:xfrm>
          <a:prstGeom prst="rect">
            <a:avLst/>
          </a:prstGeom>
          <a:noFill/>
        </p:spPr>
      </p:pic>
    </p:spTree>
    <p:extLst>
      <p:ext uri="{BB962C8B-B14F-4D97-AF65-F5344CB8AC3E}">
        <p14:creationId xmlns:p14="http://schemas.microsoft.com/office/powerpoint/2010/main" val="2689497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a:xfrm>
            <a:off x="323528" y="1268760"/>
            <a:ext cx="8568952" cy="5184575"/>
          </a:xfrm>
        </p:spPr>
        <p:txBody>
          <a:bodyPr>
            <a:normAutofit fontScale="40000" lnSpcReduction="20000"/>
          </a:bodyPr>
          <a:lstStyle/>
          <a:p>
            <a:pPr marL="0" indent="0">
              <a:buNone/>
            </a:pPr>
            <a:r>
              <a:rPr lang="en-AU" sz="6000" b="1" dirty="0" smtClean="0"/>
              <a:t>Important  Dell eT4L Server installation Information:</a:t>
            </a:r>
            <a:endParaRPr lang="en-AU" sz="6000" b="1" dirty="0"/>
          </a:p>
          <a:p>
            <a:r>
              <a:rPr lang="en-AU" sz="5500" dirty="0" smtClean="0"/>
              <a:t>Dell </a:t>
            </a:r>
            <a:r>
              <a:rPr lang="en-AU" sz="5500" dirty="0"/>
              <a:t>engineers have the weekly schedule and </a:t>
            </a:r>
            <a:r>
              <a:rPr lang="en-AU" sz="5500" dirty="0" smtClean="0"/>
              <a:t>have </a:t>
            </a:r>
            <a:r>
              <a:rPr lang="en-AU" sz="5500" dirty="0"/>
              <a:t>the flexibility to ring any confirmed school on their list and ask the school if they can move the installation forward </a:t>
            </a:r>
          </a:p>
          <a:p>
            <a:r>
              <a:rPr lang="en-AU" sz="5500" dirty="0" smtClean="0"/>
              <a:t>Schools </a:t>
            </a:r>
            <a:r>
              <a:rPr lang="en-AU" sz="5500" dirty="0"/>
              <a:t>are the only stakeholders that can say </a:t>
            </a:r>
            <a:r>
              <a:rPr lang="en-AU" sz="5500" b="1" i="1" dirty="0"/>
              <a:t>no </a:t>
            </a:r>
            <a:r>
              <a:rPr lang="en-AU" sz="5500" dirty="0"/>
              <a:t>to an installation date </a:t>
            </a:r>
          </a:p>
          <a:p>
            <a:r>
              <a:rPr lang="en-AU" sz="5500" dirty="0" smtClean="0"/>
              <a:t>If </a:t>
            </a:r>
            <a:r>
              <a:rPr lang="en-AU" sz="5500" dirty="0"/>
              <a:t>a school has said </a:t>
            </a:r>
            <a:r>
              <a:rPr lang="en-AU" sz="5500" b="1" i="1" dirty="0"/>
              <a:t>yes</a:t>
            </a:r>
            <a:r>
              <a:rPr lang="en-AU" sz="5500" i="1" dirty="0"/>
              <a:t> </a:t>
            </a:r>
            <a:r>
              <a:rPr lang="en-AU" sz="5500" dirty="0"/>
              <a:t>but realises that they need to reschedule they need to contact the Dell Project Manager </a:t>
            </a:r>
            <a:r>
              <a:rPr lang="en-AU" sz="5500" dirty="0" smtClean="0"/>
              <a:t>(contact details provided by Dell to the school) ASAP</a:t>
            </a:r>
            <a:r>
              <a:rPr lang="en-AU" sz="5500" dirty="0"/>
              <a:t>, and advise her of the need to change </a:t>
            </a:r>
          </a:p>
          <a:p>
            <a:r>
              <a:rPr lang="en-AU" sz="5500" dirty="0" smtClean="0"/>
              <a:t>Dell has provided the online survey for school to fill out, but </a:t>
            </a:r>
            <a:r>
              <a:rPr lang="en-AU" sz="5500" b="1" dirty="0"/>
              <a:t>completion of a survey by a school is not a consideration </a:t>
            </a:r>
            <a:r>
              <a:rPr lang="en-AU" sz="5500" dirty="0"/>
              <a:t>when Dell seeks a confirmed or updated installation date/time from a </a:t>
            </a:r>
            <a:r>
              <a:rPr lang="en-AU" sz="5500" dirty="0" smtClean="0"/>
              <a:t>school.</a:t>
            </a:r>
          </a:p>
          <a:p>
            <a:r>
              <a:rPr lang="en-AU" sz="5500" dirty="0" smtClean="0"/>
              <a:t>If a school confirms an installation date and Dell can’t install in the 55 minutes allocated, then it is deemed a “futile” install and the school is taken OFF the current schedule (not rescheduled to the end of the list)</a:t>
            </a:r>
            <a:endParaRPr lang="en-AU" sz="5500" dirty="0"/>
          </a:p>
        </p:txBody>
      </p:sp>
    </p:spTree>
    <p:extLst>
      <p:ext uri="{BB962C8B-B14F-4D97-AF65-F5344CB8AC3E}">
        <p14:creationId xmlns:p14="http://schemas.microsoft.com/office/powerpoint/2010/main" val="4535955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Attached Storage Options</a:t>
            </a:r>
            <a:endParaRPr lang="en-AU" dirty="0"/>
          </a:p>
        </p:txBody>
      </p:sp>
      <p:sp>
        <p:nvSpPr>
          <p:cNvPr id="3" name="Content Placeholder 2"/>
          <p:cNvSpPr>
            <a:spLocks noGrp="1"/>
          </p:cNvSpPr>
          <p:nvPr>
            <p:ph idx="1"/>
          </p:nvPr>
        </p:nvSpPr>
        <p:spPr/>
        <p:txBody>
          <a:bodyPr/>
          <a:lstStyle/>
          <a:p>
            <a:r>
              <a:rPr lang="en-US" dirty="0" err="1" smtClean="0"/>
              <a:t>ReadyNAS</a:t>
            </a:r>
            <a:r>
              <a:rPr lang="en-US" dirty="0" smtClean="0"/>
              <a:t> 3100 series - Rack mount </a:t>
            </a:r>
          </a:p>
          <a:p>
            <a:pPr lvl="2"/>
            <a:r>
              <a:rPr lang="en-US" dirty="0" smtClean="0"/>
              <a:t>Redundant power supply</a:t>
            </a:r>
          </a:p>
          <a:p>
            <a:pPr lvl="2"/>
            <a:r>
              <a:rPr lang="en-US" dirty="0" smtClean="0"/>
              <a:t>Faster CPU</a:t>
            </a:r>
          </a:p>
          <a:p>
            <a:pPr lvl="1"/>
            <a:r>
              <a:rPr lang="en-US" dirty="0" smtClean="0">
                <a:sym typeface="Wingdings" pitchFamily="2" charset="2"/>
              </a:rPr>
              <a:t>Up to 8TB capacity with 4 drive bays</a:t>
            </a:r>
            <a:endParaRPr lang="en-US" dirty="0" smtClean="0"/>
          </a:p>
          <a:p>
            <a:pPr lvl="1">
              <a:buNone/>
            </a:pPr>
            <a:r>
              <a:rPr lang="en-US" dirty="0" smtClean="0"/>
              <a:t>RNRP4410	</a:t>
            </a:r>
            <a:r>
              <a:rPr lang="en-US" dirty="0" smtClean="0">
                <a:sym typeface="Wingdings" pitchFamily="2" charset="2"/>
              </a:rPr>
              <a:t>4TB		</a:t>
            </a:r>
            <a:r>
              <a:rPr lang="en-US" sz="2400" dirty="0" smtClean="0">
                <a:sym typeface="Wingdings" pitchFamily="2" charset="2"/>
              </a:rPr>
              <a:t>(4 drives x 1TB drives)</a:t>
            </a:r>
          </a:p>
          <a:p>
            <a:pPr lvl="1">
              <a:buNone/>
            </a:pPr>
            <a:r>
              <a:rPr lang="en-US" dirty="0" smtClean="0">
                <a:sym typeface="Wingdings" pitchFamily="2" charset="2"/>
              </a:rPr>
              <a:t>RNRP4420	8TB		</a:t>
            </a:r>
            <a:r>
              <a:rPr lang="en-US" sz="2400" dirty="0" smtClean="0">
                <a:sym typeface="Wingdings" pitchFamily="2" charset="2"/>
              </a:rPr>
              <a:t>(4 drives x 2TB drives)</a:t>
            </a:r>
          </a:p>
          <a:p>
            <a:endParaRPr lang="en-AU" dirty="0"/>
          </a:p>
        </p:txBody>
      </p:sp>
      <p:pic>
        <p:nvPicPr>
          <p:cNvPr id="44035" name="Picture 3"/>
          <p:cNvPicPr>
            <a:picLocks noChangeAspect="1" noChangeArrowheads="1"/>
          </p:cNvPicPr>
          <p:nvPr/>
        </p:nvPicPr>
        <p:blipFill>
          <a:blip r:embed="rId2" cstate="print"/>
          <a:srcRect/>
          <a:stretch>
            <a:fillRect/>
          </a:stretch>
        </p:blipFill>
        <p:spPr bwMode="auto">
          <a:xfrm>
            <a:off x="1250239" y="4869160"/>
            <a:ext cx="4689913" cy="1008112"/>
          </a:xfrm>
          <a:prstGeom prst="rect">
            <a:avLst/>
          </a:prstGeom>
          <a:noFill/>
          <a:ln w="9525">
            <a:noFill/>
            <a:miter lim="800000"/>
            <a:headEnd/>
            <a:tailEnd/>
          </a:ln>
        </p:spPr>
      </p:pic>
    </p:spTree>
    <p:extLst>
      <p:ext uri="{BB962C8B-B14F-4D97-AF65-F5344CB8AC3E}">
        <p14:creationId xmlns:p14="http://schemas.microsoft.com/office/powerpoint/2010/main" val="22073942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Attached Storage Options</a:t>
            </a:r>
            <a:endParaRPr lang="en-AU" dirty="0"/>
          </a:p>
        </p:txBody>
      </p:sp>
      <p:sp>
        <p:nvSpPr>
          <p:cNvPr id="3" name="Content Placeholder 2"/>
          <p:cNvSpPr>
            <a:spLocks noGrp="1"/>
          </p:cNvSpPr>
          <p:nvPr>
            <p:ph idx="1"/>
          </p:nvPr>
        </p:nvSpPr>
        <p:spPr/>
        <p:txBody>
          <a:bodyPr/>
          <a:lstStyle/>
          <a:p>
            <a:r>
              <a:rPr lang="en-AU" dirty="0" smtClean="0"/>
              <a:t>Ultimately, warranty calls </a:t>
            </a:r>
            <a:r>
              <a:rPr lang="en-AU" b="1" dirty="0" smtClean="0"/>
              <a:t>will not </a:t>
            </a:r>
            <a:r>
              <a:rPr lang="en-AU" dirty="0" smtClean="0"/>
              <a:t>go via the DEC Service Desk for Vendor Support. However, this process is currently not finalized. Until advised otherwise, please log a normal service desk call for any warranty related issues.</a:t>
            </a:r>
          </a:p>
          <a:p>
            <a:pPr marL="0" indent="0">
              <a:buNone/>
            </a:pPr>
            <a:endParaRPr lang="en-AU" dirty="0"/>
          </a:p>
          <a:p>
            <a:pPr marL="0" indent="0">
              <a:buNone/>
            </a:pPr>
            <a:endParaRPr lang="en-AU"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24" y="4653136"/>
            <a:ext cx="2808312" cy="1598035"/>
          </a:xfrm>
          <a:prstGeom prst="rect">
            <a:avLst/>
          </a:prstGeom>
        </p:spPr>
      </p:pic>
    </p:spTree>
    <p:extLst>
      <p:ext uri="{BB962C8B-B14F-4D97-AF65-F5344CB8AC3E}">
        <p14:creationId xmlns:p14="http://schemas.microsoft.com/office/powerpoint/2010/main" val="34179504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UPS</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Uninterruptible Power Supply</a:t>
            </a:r>
            <a:endParaRPr lang="en-AU" dirty="0" smtClean="0">
              <a:latin typeface="Calibri" pitchFamily="34" charset="0"/>
              <a:cs typeface="Calibri" pitchFamily="34" charset="0"/>
            </a:endParaRPr>
          </a:p>
          <a:p>
            <a:r>
              <a:rPr lang="en-AU" dirty="0" smtClean="0">
                <a:latin typeface="Calibri" pitchFamily="34" charset="0"/>
                <a:cs typeface="Calibri" pitchFamily="34" charset="0"/>
              </a:rPr>
              <a:t>DELL is the preferred supplier for SWSR</a:t>
            </a:r>
          </a:p>
          <a:p>
            <a:r>
              <a:rPr lang="en-AU" dirty="0" smtClean="0">
                <a:latin typeface="Calibri" pitchFamily="34" charset="0"/>
                <a:cs typeface="Calibri" pitchFamily="34" charset="0"/>
              </a:rPr>
              <a:t>3 year warranty</a:t>
            </a:r>
          </a:p>
          <a:p>
            <a:r>
              <a:rPr lang="en-AU" dirty="0" smtClean="0">
                <a:latin typeface="Calibri" pitchFamily="34" charset="0"/>
                <a:cs typeface="Calibri" pitchFamily="34" charset="0"/>
              </a:rPr>
              <a:t>Provide ability to shutdown the server gracefully</a:t>
            </a:r>
          </a:p>
          <a:p>
            <a:r>
              <a:rPr lang="en-AU" dirty="0" smtClean="0">
                <a:latin typeface="Calibri" pitchFamily="34" charset="0"/>
                <a:cs typeface="Calibri" pitchFamily="34" charset="0"/>
              </a:rPr>
              <a:t>Prevent damage to the server due to power outages</a:t>
            </a:r>
          </a:p>
          <a:p>
            <a:r>
              <a:rPr lang="en-AU" dirty="0" smtClean="0"/>
              <a:t>Network Card available to make UPS a network device on some models</a:t>
            </a:r>
          </a:p>
          <a:p>
            <a:r>
              <a:rPr lang="en-AU" dirty="0" smtClean="0"/>
              <a:t>APC UPS support Mac Server</a:t>
            </a:r>
          </a:p>
          <a:p>
            <a:pPr>
              <a:buNone/>
            </a:pPr>
            <a:endParaRPr lang="en-AU" dirty="0" smtClean="0"/>
          </a:p>
        </p:txBody>
      </p:sp>
      <p:pic>
        <p:nvPicPr>
          <p:cNvPr id="4" name="Picture 2"/>
          <p:cNvPicPr>
            <a:picLocks noChangeAspect="1" noChangeArrowheads="1"/>
          </p:cNvPicPr>
          <p:nvPr/>
        </p:nvPicPr>
        <p:blipFill>
          <a:blip r:embed="rId2" cstate="print"/>
          <a:srcRect/>
          <a:stretch>
            <a:fillRect/>
          </a:stretch>
        </p:blipFill>
        <p:spPr bwMode="auto">
          <a:xfrm>
            <a:off x="5329685" y="0"/>
            <a:ext cx="3814315" cy="1546575"/>
          </a:xfrm>
          <a:prstGeom prst="rect">
            <a:avLst/>
          </a:prstGeom>
          <a:noFill/>
          <a:ln w="9525">
            <a:noFill/>
            <a:miter lim="800000"/>
            <a:headEnd/>
            <a:tailEnd/>
          </a:ln>
          <a:effectLst/>
        </p:spPr>
      </p:pic>
    </p:spTree>
    <p:extLst>
      <p:ext uri="{BB962C8B-B14F-4D97-AF65-F5344CB8AC3E}">
        <p14:creationId xmlns:p14="http://schemas.microsoft.com/office/powerpoint/2010/main" val="1514298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AU" sz="4000" dirty="0" smtClean="0"/>
              <a:t>U</a:t>
            </a:r>
            <a:r>
              <a:rPr lang="en-AU" sz="2400" dirty="0" smtClean="0"/>
              <a:t>ninterruptible </a:t>
            </a:r>
            <a:r>
              <a:rPr lang="en-AU" sz="4000" dirty="0" smtClean="0"/>
              <a:t>P</a:t>
            </a:r>
            <a:r>
              <a:rPr lang="en-AU" sz="2400" dirty="0" smtClean="0"/>
              <a:t>ower </a:t>
            </a:r>
            <a:r>
              <a:rPr lang="en-AU" sz="4000" dirty="0" smtClean="0"/>
              <a:t>S</a:t>
            </a:r>
            <a:r>
              <a:rPr lang="en-AU" sz="2400" dirty="0" smtClean="0"/>
              <a:t>upply</a:t>
            </a:r>
            <a:endParaRPr lang="en-AU" sz="2400" dirty="0"/>
          </a:p>
        </p:txBody>
      </p:sp>
      <p:sp>
        <p:nvSpPr>
          <p:cNvPr id="3" name="Content Placeholder 2"/>
          <p:cNvSpPr>
            <a:spLocks noGrp="1"/>
          </p:cNvSpPr>
          <p:nvPr>
            <p:ph idx="1"/>
          </p:nvPr>
        </p:nvSpPr>
        <p:spPr>
          <a:xfrm>
            <a:off x="457200" y="1974871"/>
            <a:ext cx="8229600" cy="4525963"/>
          </a:xfrm>
        </p:spPr>
        <p:txBody>
          <a:bodyPr>
            <a:normAutofit/>
          </a:bodyPr>
          <a:lstStyle/>
          <a:p>
            <a:pPr marL="0" indent="0">
              <a:buNone/>
            </a:pPr>
            <a:r>
              <a:rPr lang="en-AU" b="1" dirty="0" smtClean="0"/>
              <a:t>Dell UPS Tower 1000W</a:t>
            </a:r>
          </a:p>
          <a:p>
            <a:pPr lvl="1"/>
            <a:r>
              <a:rPr lang="en-AU" sz="2000" dirty="0" smtClean="0"/>
              <a:t>Run Time Full/ Half Load (Minutes) : 5/14 Minutes 		$430</a:t>
            </a:r>
          </a:p>
          <a:p>
            <a:pPr lvl="1"/>
            <a:r>
              <a:rPr lang="pt-BR" sz="2000" dirty="0" smtClean="0"/>
              <a:t>Dimensions (mm W X D X H) : 170 X 450 X 250</a:t>
            </a:r>
          </a:p>
          <a:p>
            <a:pPr lvl="1"/>
            <a:r>
              <a:rPr lang="en-AU" sz="2000" dirty="0" smtClean="0"/>
              <a:t>Requires a 10 Amp Power Socket</a:t>
            </a:r>
          </a:p>
          <a:p>
            <a:pPr lvl="1"/>
            <a:r>
              <a:rPr lang="en-AU" sz="2000" dirty="0" smtClean="0"/>
              <a:t>3 year Warranty Included </a:t>
            </a:r>
            <a:r>
              <a:rPr lang="en-AU" sz="2000" dirty="0" err="1" smtClean="0"/>
              <a:t>InPut</a:t>
            </a:r>
            <a:r>
              <a:rPr lang="en-AU" sz="2000" dirty="0" smtClean="0"/>
              <a:t> Connection: IEC320-C14</a:t>
            </a:r>
          </a:p>
          <a:p>
            <a:endParaRPr lang="en-AU" sz="2100" b="1" dirty="0" smtClean="0"/>
          </a:p>
          <a:p>
            <a:pPr marL="0" indent="0">
              <a:buNone/>
            </a:pPr>
            <a:r>
              <a:rPr lang="en-AU" b="1" dirty="0" smtClean="0"/>
              <a:t>Dell UPS Rack 1000W</a:t>
            </a:r>
          </a:p>
          <a:p>
            <a:pPr lvl="1"/>
            <a:r>
              <a:rPr lang="en-AU" sz="2000" dirty="0" smtClean="0"/>
              <a:t>Run Time Full/ Half Load (Minutes) : 5/14 Minutes 		$505</a:t>
            </a:r>
          </a:p>
          <a:p>
            <a:pPr lvl="1"/>
            <a:r>
              <a:rPr lang="pt-BR" sz="2000" dirty="0" smtClean="0"/>
              <a:t>Dimensions (mm W X D X H) : 438 X 483 X 84.5</a:t>
            </a:r>
          </a:p>
          <a:p>
            <a:pPr lvl="1"/>
            <a:r>
              <a:rPr lang="en-AU" sz="2000" dirty="0" smtClean="0"/>
              <a:t>Requires a 10 Amp Power Socket</a:t>
            </a:r>
          </a:p>
          <a:p>
            <a:pPr lvl="1"/>
            <a:r>
              <a:rPr lang="en-AU" sz="2000" dirty="0" smtClean="0"/>
              <a:t>3 year Warranty Included </a:t>
            </a:r>
            <a:r>
              <a:rPr lang="en-AU" sz="2000" dirty="0" err="1" smtClean="0"/>
              <a:t>InPut</a:t>
            </a:r>
            <a:r>
              <a:rPr lang="en-AU" sz="2000" dirty="0" smtClean="0"/>
              <a:t> Connection: IEC320-C14</a:t>
            </a:r>
            <a:endParaRPr lang="en-AU" sz="2000" b="1" dirty="0" smtClean="0"/>
          </a:p>
          <a:p>
            <a:endParaRPr lang="en-AU" sz="2100" b="1" dirty="0" smtClean="0"/>
          </a:p>
        </p:txBody>
      </p:sp>
      <p:pic>
        <p:nvPicPr>
          <p:cNvPr id="36866" name="Picture 2"/>
          <p:cNvPicPr>
            <a:picLocks noChangeAspect="1" noChangeArrowheads="1"/>
          </p:cNvPicPr>
          <p:nvPr/>
        </p:nvPicPr>
        <p:blipFill>
          <a:blip r:embed="rId2" cstate="print"/>
          <a:srcRect/>
          <a:stretch>
            <a:fillRect/>
          </a:stretch>
        </p:blipFill>
        <p:spPr bwMode="auto">
          <a:xfrm>
            <a:off x="4714876" y="142852"/>
            <a:ext cx="3814315" cy="1546575"/>
          </a:xfrm>
          <a:prstGeom prst="rect">
            <a:avLst/>
          </a:prstGeom>
          <a:noFill/>
          <a:ln w="9525">
            <a:noFill/>
            <a:miter lim="800000"/>
            <a:headEnd/>
            <a:tailEnd/>
          </a:ln>
          <a:effectLst/>
        </p:spPr>
      </p:pic>
    </p:spTree>
    <p:extLst>
      <p:ext uri="{BB962C8B-B14F-4D97-AF65-F5344CB8AC3E}">
        <p14:creationId xmlns:p14="http://schemas.microsoft.com/office/powerpoint/2010/main" val="23224628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9"/>
            <a:ext cx="8229600" cy="5231504"/>
          </a:xfrm>
        </p:spPr>
        <p:txBody>
          <a:bodyPr>
            <a:normAutofit lnSpcReduction="10000"/>
          </a:bodyPr>
          <a:lstStyle/>
          <a:p>
            <a:pPr marL="0" indent="0">
              <a:buNone/>
            </a:pPr>
            <a:r>
              <a:rPr lang="en-AU" b="1" dirty="0" smtClean="0"/>
              <a:t>Dell UPS Tower 1920W</a:t>
            </a:r>
          </a:p>
          <a:p>
            <a:pPr lvl="1"/>
            <a:r>
              <a:rPr lang="en-AU" sz="1800" dirty="0" smtClean="0"/>
              <a:t>Run Time Full/ Half Load (Minutes) : 5/14 Minutes 			$670</a:t>
            </a:r>
          </a:p>
          <a:p>
            <a:pPr lvl="1"/>
            <a:r>
              <a:rPr lang="pt-BR" sz="1800" dirty="0" smtClean="0"/>
              <a:t>Dimensions (mm W X D X H) : 226 X 500 X 274.5</a:t>
            </a:r>
          </a:p>
          <a:p>
            <a:pPr lvl="1"/>
            <a:r>
              <a:rPr lang="en-AU" sz="1800" dirty="0" smtClean="0"/>
              <a:t>Requires a 10 Amp Power Socket</a:t>
            </a:r>
          </a:p>
          <a:p>
            <a:pPr lvl="1"/>
            <a:r>
              <a:rPr lang="en-AU" sz="1800" dirty="0" smtClean="0"/>
              <a:t>3 year Warranty Included </a:t>
            </a:r>
            <a:r>
              <a:rPr lang="en-AU" sz="1800" dirty="0" err="1" smtClean="0"/>
              <a:t>InPut</a:t>
            </a:r>
            <a:r>
              <a:rPr lang="en-AU" sz="1800" dirty="0" smtClean="0"/>
              <a:t> Connection: IEC320-C20</a:t>
            </a:r>
            <a:endParaRPr lang="en-AU" sz="1800" b="1" dirty="0" smtClean="0"/>
          </a:p>
          <a:p>
            <a:pPr marL="0" indent="0">
              <a:buNone/>
            </a:pPr>
            <a:r>
              <a:rPr lang="en-AU" b="1" dirty="0" smtClean="0"/>
              <a:t>Dell UPS Rack 1920W</a:t>
            </a:r>
          </a:p>
          <a:p>
            <a:pPr lvl="1"/>
            <a:r>
              <a:rPr lang="en-AU" sz="1800" dirty="0" smtClean="0"/>
              <a:t>Run Time Full/ Half Load (Minutes) : 5/14 Minutes 			$798</a:t>
            </a:r>
          </a:p>
          <a:p>
            <a:pPr lvl="1"/>
            <a:r>
              <a:rPr lang="pt-BR" sz="1800" dirty="0" smtClean="0"/>
              <a:t>Dimensions (mm W X D X H) : 438 X 593 X 84.5</a:t>
            </a:r>
          </a:p>
          <a:p>
            <a:pPr lvl="1"/>
            <a:r>
              <a:rPr lang="en-AU" sz="1800" dirty="0" smtClean="0"/>
              <a:t>Requires a 10 Amp Power Socket</a:t>
            </a:r>
          </a:p>
          <a:p>
            <a:pPr lvl="1"/>
            <a:r>
              <a:rPr lang="en-AU" sz="1800" dirty="0" smtClean="0"/>
              <a:t>3 year Warranty Included </a:t>
            </a:r>
            <a:r>
              <a:rPr lang="en-AU" sz="1800" dirty="0" err="1" smtClean="0"/>
              <a:t>InPut</a:t>
            </a:r>
            <a:r>
              <a:rPr lang="en-AU" sz="1800" dirty="0" smtClean="0"/>
              <a:t> Connection: IEC320-C20</a:t>
            </a:r>
            <a:endParaRPr lang="en-AU" sz="1800" b="1" dirty="0" smtClean="0"/>
          </a:p>
          <a:p>
            <a:pPr marL="0" indent="0">
              <a:buNone/>
            </a:pPr>
            <a:r>
              <a:rPr lang="en-AU" b="1" dirty="0" smtClean="0"/>
              <a:t>Dell UPS 2700W</a:t>
            </a:r>
          </a:p>
          <a:p>
            <a:pPr lvl="1"/>
            <a:r>
              <a:rPr lang="en-AU" sz="1800" dirty="0" smtClean="0"/>
              <a:t>Run Time Full/ Half Load (Minutes) : 5/14 Minutes 			$965</a:t>
            </a:r>
          </a:p>
          <a:p>
            <a:pPr lvl="1"/>
            <a:r>
              <a:rPr lang="pt-BR" sz="1800" dirty="0" smtClean="0"/>
              <a:t>Dimensions (mm W X D X H) :438 X541 X 127</a:t>
            </a:r>
          </a:p>
          <a:p>
            <a:pPr lvl="1"/>
            <a:r>
              <a:rPr lang="en-AU" sz="1800" dirty="0" smtClean="0"/>
              <a:t>Requires a 15 Amp Power Socket</a:t>
            </a:r>
          </a:p>
          <a:p>
            <a:pPr lvl="1"/>
            <a:r>
              <a:rPr lang="en-AU" sz="1800" dirty="0" smtClean="0"/>
              <a:t>3 year Warranty Included </a:t>
            </a:r>
            <a:r>
              <a:rPr lang="en-AU" sz="1800" dirty="0" err="1" smtClean="0"/>
              <a:t>InPut</a:t>
            </a:r>
            <a:r>
              <a:rPr lang="en-AU" sz="1800" dirty="0" smtClean="0"/>
              <a:t> Connection: IEC320-C20</a:t>
            </a:r>
          </a:p>
          <a:p>
            <a:endParaRPr lang="en-AU" sz="2100" b="1" dirty="0" smtClean="0"/>
          </a:p>
        </p:txBody>
      </p:sp>
      <p:sp>
        <p:nvSpPr>
          <p:cNvPr id="5" name="Title 1"/>
          <p:cNvSpPr>
            <a:spLocks noGrp="1"/>
          </p:cNvSpPr>
          <p:nvPr>
            <p:ph type="title"/>
          </p:nvPr>
        </p:nvSpPr>
        <p:spPr>
          <a:xfrm>
            <a:off x="457200" y="274638"/>
            <a:ext cx="8229600" cy="1143000"/>
          </a:xfrm>
        </p:spPr>
        <p:txBody>
          <a:bodyPr>
            <a:normAutofit/>
          </a:bodyPr>
          <a:lstStyle/>
          <a:p>
            <a:pPr algn="l"/>
            <a:r>
              <a:rPr lang="en-AU" sz="4000" dirty="0" smtClean="0"/>
              <a:t>U</a:t>
            </a:r>
            <a:r>
              <a:rPr lang="en-AU" sz="2400" dirty="0" smtClean="0"/>
              <a:t>ninterruptible </a:t>
            </a:r>
            <a:r>
              <a:rPr lang="en-AU" sz="4000" dirty="0" smtClean="0"/>
              <a:t>P</a:t>
            </a:r>
            <a:r>
              <a:rPr lang="en-AU" sz="2400" dirty="0" smtClean="0"/>
              <a:t>ower </a:t>
            </a:r>
            <a:r>
              <a:rPr lang="en-AU" sz="4000" dirty="0" smtClean="0"/>
              <a:t>S</a:t>
            </a:r>
            <a:r>
              <a:rPr lang="en-AU" sz="2400" dirty="0" smtClean="0"/>
              <a:t>upply</a:t>
            </a:r>
            <a:endParaRPr lang="en-AU" sz="2400" dirty="0"/>
          </a:p>
        </p:txBody>
      </p:sp>
      <p:pic>
        <p:nvPicPr>
          <p:cNvPr id="6" name="Picture 2"/>
          <p:cNvPicPr>
            <a:picLocks noChangeAspect="1" noChangeArrowheads="1"/>
          </p:cNvPicPr>
          <p:nvPr/>
        </p:nvPicPr>
        <p:blipFill>
          <a:blip r:embed="rId2" cstate="print"/>
          <a:srcRect/>
          <a:stretch>
            <a:fillRect/>
          </a:stretch>
        </p:blipFill>
        <p:spPr bwMode="auto">
          <a:xfrm>
            <a:off x="4714876" y="142852"/>
            <a:ext cx="3814315" cy="1546575"/>
          </a:xfrm>
          <a:prstGeom prst="rect">
            <a:avLst/>
          </a:prstGeom>
          <a:noFill/>
          <a:ln w="9525">
            <a:noFill/>
            <a:miter lim="800000"/>
            <a:headEnd/>
            <a:tailEnd/>
          </a:ln>
          <a:effectLst/>
        </p:spPr>
      </p:pic>
    </p:spTree>
    <p:extLst>
      <p:ext uri="{BB962C8B-B14F-4D97-AF65-F5344CB8AC3E}">
        <p14:creationId xmlns:p14="http://schemas.microsoft.com/office/powerpoint/2010/main" val="14155007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17747"/>
            <a:ext cx="8229600" cy="4525963"/>
          </a:xfrm>
        </p:spPr>
        <p:txBody>
          <a:bodyPr>
            <a:normAutofit/>
          </a:bodyPr>
          <a:lstStyle/>
          <a:p>
            <a:r>
              <a:rPr lang="en-AU" sz="2800" dirty="0" smtClean="0"/>
              <a:t>Dell Network Management Card upgrade 	$86</a:t>
            </a:r>
          </a:p>
          <a:p>
            <a:r>
              <a:rPr lang="en-AU" sz="2800" dirty="0" smtClean="0"/>
              <a:t>UPS’s may not fit standard plugs or power. </a:t>
            </a:r>
          </a:p>
          <a:p>
            <a:r>
              <a:rPr lang="en-AU" sz="2800" dirty="0"/>
              <a:t>C</a:t>
            </a:r>
            <a:r>
              <a:rPr lang="en-AU" sz="2800" dirty="0" smtClean="0"/>
              <a:t>onsult with your Regional TA to confirm the UPS required for your school situation.</a:t>
            </a:r>
          </a:p>
          <a:p>
            <a:pPr marL="0" indent="0">
              <a:buNone/>
            </a:pPr>
            <a:endParaRPr lang="en-AU" sz="2000" dirty="0" smtClean="0"/>
          </a:p>
          <a:p>
            <a:pPr marL="0" indent="0">
              <a:buNone/>
            </a:pPr>
            <a:r>
              <a:rPr lang="fr-FR" sz="2400" dirty="0" smtClean="0"/>
              <a:t>Contact: Jessica Brown(DEC Account Manager)</a:t>
            </a:r>
          </a:p>
          <a:p>
            <a:r>
              <a:rPr lang="fr-FR" sz="2400" dirty="0" smtClean="0"/>
              <a:t>Phone : 02 8972 5728 </a:t>
            </a:r>
          </a:p>
          <a:p>
            <a:r>
              <a:rPr lang="fr-FR" sz="2400" dirty="0" smtClean="0"/>
              <a:t>Fax : 02 8972 6728 </a:t>
            </a:r>
          </a:p>
          <a:p>
            <a:r>
              <a:rPr lang="fr-FR" sz="2400" dirty="0" smtClean="0"/>
              <a:t>Email: Jessica_brown1@dell.com</a:t>
            </a:r>
            <a:endParaRPr lang="en-AU" sz="2400" dirty="0" smtClean="0"/>
          </a:p>
        </p:txBody>
      </p:sp>
      <p:sp>
        <p:nvSpPr>
          <p:cNvPr id="5" name="Title 1"/>
          <p:cNvSpPr>
            <a:spLocks noGrp="1"/>
          </p:cNvSpPr>
          <p:nvPr>
            <p:ph type="title"/>
          </p:nvPr>
        </p:nvSpPr>
        <p:spPr>
          <a:xfrm>
            <a:off x="457200" y="274638"/>
            <a:ext cx="8229600" cy="1143000"/>
          </a:xfrm>
        </p:spPr>
        <p:txBody>
          <a:bodyPr>
            <a:normAutofit/>
          </a:bodyPr>
          <a:lstStyle/>
          <a:p>
            <a:pPr algn="l"/>
            <a:r>
              <a:rPr lang="en-AU" sz="4000" dirty="0" smtClean="0"/>
              <a:t>U</a:t>
            </a:r>
            <a:r>
              <a:rPr lang="en-AU" sz="2400" dirty="0" smtClean="0"/>
              <a:t>ninterruptible </a:t>
            </a:r>
            <a:r>
              <a:rPr lang="en-AU" sz="4000" dirty="0" smtClean="0"/>
              <a:t>P</a:t>
            </a:r>
            <a:r>
              <a:rPr lang="en-AU" sz="2400" dirty="0" smtClean="0"/>
              <a:t>ower </a:t>
            </a:r>
            <a:r>
              <a:rPr lang="en-AU" sz="4000" dirty="0" smtClean="0"/>
              <a:t>S</a:t>
            </a:r>
            <a:r>
              <a:rPr lang="en-AU" sz="2400" dirty="0" smtClean="0"/>
              <a:t>upply</a:t>
            </a:r>
            <a:endParaRPr lang="en-AU" sz="2400" dirty="0"/>
          </a:p>
        </p:txBody>
      </p:sp>
      <p:pic>
        <p:nvPicPr>
          <p:cNvPr id="6" name="Picture 2"/>
          <p:cNvPicPr>
            <a:picLocks noChangeAspect="1" noChangeArrowheads="1"/>
          </p:cNvPicPr>
          <p:nvPr/>
        </p:nvPicPr>
        <p:blipFill>
          <a:blip r:embed="rId2" cstate="print"/>
          <a:srcRect/>
          <a:stretch>
            <a:fillRect/>
          </a:stretch>
        </p:blipFill>
        <p:spPr bwMode="auto">
          <a:xfrm>
            <a:off x="4714876" y="142852"/>
            <a:ext cx="3814315" cy="1546575"/>
          </a:xfrm>
          <a:prstGeom prst="rect">
            <a:avLst/>
          </a:prstGeom>
          <a:noFill/>
          <a:ln w="9525">
            <a:noFill/>
            <a:miter lim="800000"/>
            <a:headEnd/>
            <a:tailEnd/>
          </a:ln>
          <a:effectLst/>
        </p:spPr>
      </p:pic>
    </p:spTree>
    <p:extLst>
      <p:ext uri="{BB962C8B-B14F-4D97-AF65-F5344CB8AC3E}">
        <p14:creationId xmlns:p14="http://schemas.microsoft.com/office/powerpoint/2010/main" val="23883005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Acer Laptop Warranty Issue</a:t>
            </a:r>
            <a:endParaRPr lang="en-AU" dirty="0"/>
          </a:p>
        </p:txBody>
      </p:sp>
      <p:sp>
        <p:nvSpPr>
          <p:cNvPr id="3" name="Content Placeholder 2"/>
          <p:cNvSpPr>
            <a:spLocks noGrp="1"/>
          </p:cNvSpPr>
          <p:nvPr>
            <p:ph idx="1"/>
          </p:nvPr>
        </p:nvSpPr>
        <p:spPr/>
        <p:txBody>
          <a:bodyPr>
            <a:normAutofit fontScale="77500" lnSpcReduction="20000"/>
          </a:bodyPr>
          <a:lstStyle/>
          <a:p>
            <a:r>
              <a:rPr lang="en-AU" dirty="0" smtClean="0"/>
              <a:t>There have been a few cases where Acer T4L or discretionary laptops that needed a warranty call by the vendor for repairs were replaced with older model laptops.</a:t>
            </a:r>
          </a:p>
          <a:p>
            <a:r>
              <a:rPr lang="en-AU" dirty="0" smtClean="0"/>
              <a:t>A school questioned this and it was stated that this is part of the DET agreement with Acer.</a:t>
            </a:r>
          </a:p>
          <a:p>
            <a:r>
              <a:rPr lang="en-AU" dirty="0" smtClean="0"/>
              <a:t>However, if a school wishes to have their</a:t>
            </a:r>
            <a:r>
              <a:rPr lang="en-AU" dirty="0" smtClean="0">
                <a:solidFill>
                  <a:srgbClr val="FF0000"/>
                </a:solidFill>
              </a:rPr>
              <a:t> </a:t>
            </a:r>
            <a:r>
              <a:rPr lang="en-AU" dirty="0" smtClean="0"/>
              <a:t>own laptop repaired and not replaced with a swap-out computer, the school must specifically state </a:t>
            </a:r>
            <a:r>
              <a:rPr lang="en-AU" dirty="0"/>
              <a:t>in the Service desk call that they want their OWN laptop repaired and returned and not replaced by a refurbished </a:t>
            </a:r>
            <a:r>
              <a:rPr lang="en-AU" dirty="0" smtClean="0"/>
              <a:t>unit.</a:t>
            </a:r>
          </a:p>
          <a:p>
            <a:r>
              <a:rPr lang="en-AU" dirty="0" smtClean="0"/>
              <a:t>Schools may be assigned a replacement laptop while their own one is being repaired.</a:t>
            </a:r>
          </a:p>
        </p:txBody>
      </p:sp>
    </p:spTree>
    <p:extLst>
      <p:ext uri="{BB962C8B-B14F-4D97-AF65-F5344CB8AC3E}">
        <p14:creationId xmlns:p14="http://schemas.microsoft.com/office/powerpoint/2010/main" val="22749690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Time</a:t>
            </a:r>
            <a:endParaRPr lang="en-AU" dirty="0"/>
          </a:p>
        </p:txBody>
      </p:sp>
      <p:sp>
        <p:nvSpPr>
          <p:cNvPr id="3" name="Content Placeholder 2"/>
          <p:cNvSpPr>
            <a:spLocks noGrp="1"/>
          </p:cNvSpPr>
          <p:nvPr>
            <p:ph idx="1"/>
          </p:nvPr>
        </p:nvSpPr>
        <p:spPr/>
        <p:txBody>
          <a:bodyPr/>
          <a:lstStyle/>
          <a:p>
            <a:pPr marL="0" indent="0">
              <a:buNone/>
            </a:pPr>
            <a:r>
              <a:rPr lang="en-AU" dirty="0" smtClean="0"/>
              <a:t>Question Time.</a:t>
            </a:r>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a:xfrm>
            <a:off x="323528" y="1268760"/>
            <a:ext cx="8568952" cy="5184575"/>
          </a:xfrm>
        </p:spPr>
        <p:txBody>
          <a:bodyPr>
            <a:normAutofit fontScale="47500" lnSpcReduction="20000"/>
          </a:bodyPr>
          <a:lstStyle/>
          <a:p>
            <a:pPr marL="0" indent="0">
              <a:buNone/>
            </a:pPr>
            <a:r>
              <a:rPr lang="en-AU" sz="6000" b="1" dirty="0" smtClean="0"/>
              <a:t>Important  Dell eT4L Server installation Information:</a:t>
            </a:r>
          </a:p>
          <a:p>
            <a:r>
              <a:rPr lang="en-AU" sz="6000" dirty="0" smtClean="0"/>
              <a:t>There were a few Primary Schools who missed out in the initial list:</a:t>
            </a:r>
          </a:p>
          <a:p>
            <a:pPr lvl="1"/>
            <a:r>
              <a:rPr lang="en-AU" sz="5600" dirty="0" smtClean="0"/>
              <a:t>Wilton PS</a:t>
            </a:r>
          </a:p>
          <a:p>
            <a:pPr lvl="1"/>
            <a:r>
              <a:rPr lang="en-AU" sz="5600" dirty="0" smtClean="0"/>
              <a:t>Middleton Grange PS</a:t>
            </a:r>
          </a:p>
          <a:p>
            <a:pPr lvl="1"/>
            <a:r>
              <a:rPr lang="en-AU" sz="5600" dirty="0" smtClean="0"/>
              <a:t>Yanderra PS</a:t>
            </a:r>
          </a:p>
          <a:p>
            <a:pPr lvl="1"/>
            <a:r>
              <a:rPr lang="en-AU" sz="5600" dirty="0" smtClean="0"/>
              <a:t>Elderslie PS</a:t>
            </a:r>
          </a:p>
          <a:p>
            <a:pPr marL="457200" lvl="1" indent="0">
              <a:buNone/>
            </a:pPr>
            <a:endParaRPr lang="en-AU" sz="5600" dirty="0" smtClean="0"/>
          </a:p>
          <a:p>
            <a:r>
              <a:rPr lang="en-AU" sz="6000" dirty="0" smtClean="0"/>
              <a:t>These schools WILL be included in this rollout. The paperwork is being signed off very soon and these schools will be added to the current schedule.</a:t>
            </a:r>
            <a:endParaRPr lang="en-AU" sz="6000" dirty="0"/>
          </a:p>
        </p:txBody>
      </p:sp>
    </p:spTree>
    <p:extLst>
      <p:ext uri="{BB962C8B-B14F-4D97-AF65-F5344CB8AC3E}">
        <p14:creationId xmlns:p14="http://schemas.microsoft.com/office/powerpoint/2010/main" val="3567725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a:xfrm>
            <a:off x="457200" y="1600200"/>
            <a:ext cx="8229600" cy="4853136"/>
          </a:xfrm>
        </p:spPr>
        <p:txBody>
          <a:bodyPr>
            <a:normAutofit fontScale="85000" lnSpcReduction="20000"/>
          </a:bodyPr>
          <a:lstStyle/>
          <a:p>
            <a:pPr marL="0" indent="0">
              <a:buNone/>
            </a:pPr>
            <a:r>
              <a:rPr lang="en-AU" dirty="0" smtClean="0">
                <a:effectLst/>
              </a:rPr>
              <a:t>The new eT4L server has the capability of delivering the following for your school:</a:t>
            </a:r>
          </a:p>
          <a:p>
            <a:pPr lvl="1"/>
            <a:r>
              <a:rPr lang="en-AU" dirty="0" smtClean="0">
                <a:effectLst/>
              </a:rPr>
              <a:t>File server for school use</a:t>
            </a:r>
          </a:p>
          <a:p>
            <a:pPr lvl="1"/>
            <a:r>
              <a:rPr lang="en-AU" dirty="0" smtClean="0">
                <a:effectLst/>
              </a:rPr>
              <a:t>Facilitates the connection of wireless networks in the future</a:t>
            </a:r>
          </a:p>
          <a:p>
            <a:pPr lvl="1"/>
            <a:r>
              <a:rPr lang="en-AU" dirty="0" smtClean="0">
                <a:effectLst/>
              </a:rPr>
              <a:t>The ability to deploy software to computers across the school</a:t>
            </a:r>
          </a:p>
          <a:p>
            <a:pPr lvl="1"/>
            <a:r>
              <a:rPr lang="en-AU" dirty="0" smtClean="0">
                <a:effectLst/>
              </a:rPr>
              <a:t>Print Services</a:t>
            </a:r>
          </a:p>
          <a:p>
            <a:pPr lvl="1"/>
            <a:r>
              <a:rPr lang="en-AU" dirty="0" smtClean="0">
                <a:effectLst/>
              </a:rPr>
              <a:t>Anti-Virus protection and reporting</a:t>
            </a:r>
          </a:p>
          <a:p>
            <a:pPr lvl="1"/>
            <a:r>
              <a:rPr lang="en-AU" dirty="0"/>
              <a:t>OS deployment – Rebuild a PC to Windows </a:t>
            </a:r>
            <a:r>
              <a:rPr lang="en-AU" dirty="0" smtClean="0"/>
              <a:t>7</a:t>
            </a:r>
          </a:p>
          <a:p>
            <a:pPr lvl="1"/>
            <a:r>
              <a:rPr lang="en-AU" dirty="0" smtClean="0"/>
              <a:t>Fleet reporting and lifecycle management</a:t>
            </a:r>
          </a:p>
          <a:p>
            <a:pPr lvl="1"/>
            <a:r>
              <a:rPr lang="en-AU" dirty="0" smtClean="0"/>
              <a:t>Remote control</a:t>
            </a:r>
          </a:p>
          <a:p>
            <a:pPr lvl="1"/>
            <a:r>
              <a:rPr lang="en-AU" dirty="0" smtClean="0"/>
              <a:t>Licensing</a:t>
            </a:r>
            <a:endParaRPr lang="en-AU" dirty="0"/>
          </a:p>
          <a:p>
            <a:pPr lvl="1"/>
            <a:endParaRPr lang="en-AU" dirty="0" smtClean="0">
              <a:effectLst/>
            </a:endParaRPr>
          </a:p>
          <a:p>
            <a:endParaRPr lang="en-AU" dirty="0"/>
          </a:p>
        </p:txBody>
      </p:sp>
    </p:spTree>
    <p:extLst>
      <p:ext uri="{BB962C8B-B14F-4D97-AF65-F5344CB8AC3E}">
        <p14:creationId xmlns:p14="http://schemas.microsoft.com/office/powerpoint/2010/main" val="1254073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dirty="0" smtClean="0">
                <a:effectLst/>
              </a:rPr>
              <a:t>One CPU (or Processor, multi-threaded) allocated to delivering core services to the site, including:</a:t>
            </a:r>
          </a:p>
          <a:p>
            <a:pPr lvl="1"/>
            <a:r>
              <a:rPr lang="en-AU" dirty="0" smtClean="0">
                <a:effectLst/>
              </a:rPr>
              <a:t>A Local Authentication Server</a:t>
            </a:r>
          </a:p>
          <a:p>
            <a:pPr lvl="1"/>
            <a:r>
              <a:rPr lang="en-AU" dirty="0" smtClean="0">
                <a:effectLst/>
              </a:rPr>
              <a:t>A Local DHCP Server for IP address management</a:t>
            </a:r>
          </a:p>
          <a:p>
            <a:pPr lvl="1"/>
            <a:r>
              <a:rPr lang="en-AU" dirty="0" smtClean="0">
                <a:effectLst/>
              </a:rPr>
              <a:t>A Local Software Delivery Cache with delegation capabilities enabling self-help</a:t>
            </a:r>
          </a:p>
          <a:p>
            <a:pPr lvl="1"/>
            <a:r>
              <a:rPr lang="en-AU" dirty="0" smtClean="0">
                <a:effectLst/>
              </a:rPr>
              <a:t>The virtualisation of the CPC into the new Server</a:t>
            </a:r>
          </a:p>
          <a:p>
            <a:pPr lvl="1"/>
            <a:r>
              <a:rPr lang="en-AU" dirty="0" smtClean="0">
                <a:effectLst/>
              </a:rPr>
              <a:t>This will maintain the support of legacy services until during the transition over semester two 2011</a:t>
            </a:r>
          </a:p>
          <a:p>
            <a:endParaRPr lang="en-AU" dirty="0"/>
          </a:p>
        </p:txBody>
      </p:sp>
    </p:spTree>
    <p:extLst>
      <p:ext uri="{BB962C8B-B14F-4D97-AF65-F5344CB8AC3E}">
        <p14:creationId xmlns:p14="http://schemas.microsoft.com/office/powerpoint/2010/main" val="1363173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Enhanced T4L Servers</a:t>
            </a:r>
            <a:endParaRPr lang="en-AU" dirty="0"/>
          </a:p>
        </p:txBody>
      </p:sp>
      <p:sp>
        <p:nvSpPr>
          <p:cNvPr id="3" name="Content Placeholder 2"/>
          <p:cNvSpPr>
            <a:spLocks noGrp="1"/>
          </p:cNvSpPr>
          <p:nvPr>
            <p:ph idx="1"/>
          </p:nvPr>
        </p:nvSpPr>
        <p:spPr/>
        <p:txBody>
          <a:bodyPr>
            <a:normAutofit fontScale="92500" lnSpcReduction="20000"/>
          </a:bodyPr>
          <a:lstStyle/>
          <a:p>
            <a:pPr marL="0" indent="0">
              <a:buNone/>
            </a:pPr>
            <a:r>
              <a:rPr lang="en-AU" dirty="0" smtClean="0">
                <a:effectLst/>
              </a:rPr>
              <a:t>Second CPU (or Processor) supporting the enhanced services, including:</a:t>
            </a:r>
          </a:p>
          <a:p>
            <a:pPr lvl="1"/>
            <a:r>
              <a:rPr lang="en-AU" dirty="0" smtClean="0">
                <a:effectLst/>
              </a:rPr>
              <a:t>A Site Print Server</a:t>
            </a:r>
          </a:p>
          <a:p>
            <a:pPr lvl="1"/>
            <a:r>
              <a:rPr lang="en-AU" dirty="0" smtClean="0">
                <a:effectLst/>
              </a:rPr>
              <a:t>A Site File Server </a:t>
            </a:r>
          </a:p>
          <a:p>
            <a:pPr lvl="2"/>
            <a:r>
              <a:rPr lang="en-AU" dirty="0" smtClean="0">
                <a:effectLst/>
              </a:rPr>
              <a:t>Staff Personal File store (U: Drive Personal – initially 1 GB allocated per staff) Backed Up</a:t>
            </a:r>
          </a:p>
          <a:p>
            <a:pPr lvl="2"/>
            <a:r>
              <a:rPr lang="en-AU" dirty="0" smtClean="0">
                <a:effectLst/>
              </a:rPr>
              <a:t>Team File store (T: Team store – initially 30GB per team, e.g. </a:t>
            </a:r>
            <a:r>
              <a:rPr lang="en-AU" dirty="0" smtClean="0"/>
              <a:t>Office</a:t>
            </a:r>
            <a:r>
              <a:rPr lang="en-AU" dirty="0" smtClean="0">
                <a:effectLst/>
              </a:rPr>
              <a:t>, Executive) Backed Up to the data centre</a:t>
            </a:r>
          </a:p>
          <a:p>
            <a:pPr lvl="2"/>
            <a:r>
              <a:rPr lang="en-AU" dirty="0" smtClean="0">
                <a:effectLst/>
              </a:rPr>
              <a:t>Student file store (U: Personal storage – initially 3GB) </a:t>
            </a:r>
            <a:r>
              <a:rPr lang="en-AU" b="1" dirty="0" smtClean="0">
                <a:effectLst/>
              </a:rPr>
              <a:t>Not backed Up</a:t>
            </a:r>
            <a:endParaRPr lang="en-AU" dirty="0" smtClean="0">
              <a:effectLst/>
            </a:endParaRPr>
          </a:p>
          <a:p>
            <a:pPr lvl="1"/>
            <a:r>
              <a:rPr lang="en-AU" dirty="0" smtClean="0">
                <a:effectLst/>
              </a:rPr>
              <a:t>School use Server </a:t>
            </a:r>
          </a:p>
          <a:p>
            <a:pPr lvl="2"/>
            <a:r>
              <a:rPr lang="en-AU" dirty="0" smtClean="0">
                <a:effectLst/>
              </a:rPr>
              <a:t>Allows the school the ability to provision an additional server for local use.</a:t>
            </a:r>
          </a:p>
          <a:p>
            <a:endParaRPr lang="en-AU" dirty="0"/>
          </a:p>
        </p:txBody>
      </p:sp>
    </p:spTree>
    <p:extLst>
      <p:ext uri="{BB962C8B-B14F-4D97-AF65-F5344CB8AC3E}">
        <p14:creationId xmlns:p14="http://schemas.microsoft.com/office/powerpoint/2010/main" val="32473887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WSR&amp;#x0D;&amp;#x0A;ICT Coordinators Update&amp;quot;&quot;/&gt;&lt;property id=&quot;20307&quot; value=&quot;256&quot;/&gt;&lt;/object&gt;&lt;object type=&quot;3&quot; unique_id=&quot;10005&quot;&gt;&lt;property id=&quot;20148&quot; value=&quot;5&quot;/&gt;&lt;property id=&quot;20300&quot; value=&quot;Slide 2 - &amp;quot;Agenda&amp;quot;&quot;/&gt;&lt;property id=&quot;20307&quot; value=&quot;257&quot;/&gt;&lt;/object&gt;&lt;object type=&quot;3&quot; unique_id=&quot;10006&quot;&gt;&lt;property id=&quot;20148&quot; value=&quot;5&quot;/&gt;&lt;property id=&quot;20300&quot; value=&quot;Slide 3 - &amp;quot;Enhanced T4L Servers&amp;quot;&quot;/&gt;&lt;property id=&quot;20307&quot; value=&quot;269&quot;/&gt;&lt;/object&gt;&lt;object type=&quot;3&quot; unique_id=&quot;10007&quot;&gt;&lt;property id=&quot;20148&quot; value=&quot;5&quot;/&gt;&lt;property id=&quot;20300&quot; value=&quot;Slide 4 - &amp;quot;Enhanced T4L Servers&amp;quot;&quot;/&gt;&lt;property id=&quot;20307&quot; value=&quot;270&quot;/&gt;&lt;/object&gt;&lt;object type=&quot;3&quot; unique_id=&quot;10008&quot;&gt;&lt;property id=&quot;20148&quot; value=&quot;5&quot;/&gt;&lt;property id=&quot;20300&quot; value=&quot;Slide 7 - &amp;quot;Enhanced T4L Servers&amp;quot;&quot;/&gt;&lt;property id=&quot;20307&quot; value=&quot;271&quot;/&gt;&lt;/object&gt;&lt;object type=&quot;3&quot; unique_id=&quot;10009&quot;&gt;&lt;property id=&quot;20148&quot; value=&quot;5&quot;/&gt;&lt;property id=&quot;20300&quot; value=&quot;Slide 8 - &amp;quot;Enhanced T4L Servers&amp;quot;&quot;/&gt;&lt;property id=&quot;20307&quot; value=&quot;272&quot;/&gt;&lt;/object&gt;&lt;object type=&quot;3&quot; unique_id=&quot;10010&quot;&gt;&lt;property id=&quot;20148&quot; value=&quot;5&quot;/&gt;&lt;property id=&quot;20300&quot; value=&quot;Slide 9 - &amp;quot;Enhanced T4L Servers&amp;quot;&quot;/&gt;&lt;property id=&quot;20307&quot; value=&quot;273&quot;/&gt;&lt;/object&gt;&lt;object type=&quot;3&quot; unique_id=&quot;10011&quot;&gt;&lt;property id=&quot;20148&quot; value=&quot;5&quot;/&gt;&lt;property id=&quot;20300&quot; value=&quot;Slide 10 - &amp;quot;Enhanced T4L Servers&amp;quot;&quot;/&gt;&lt;property id=&quot;20307&quot; value=&quot;274&quot;/&gt;&lt;/object&gt;&lt;object type=&quot;3&quot; unique_id=&quot;10012&quot;&gt;&lt;property id=&quot;20148&quot; value=&quot;5&quot;/&gt;&lt;property id=&quot;20300&quot; value=&quot;Slide 11 - &amp;quot;T4L Rollout&amp;quot;&quot;/&gt;&lt;property id=&quot;20307&quot; value=&quot;258&quot;/&gt;&lt;/object&gt;&lt;object type=&quot;3&quot; unique_id=&quot;10016&quot;&gt;&lt;property id=&quot;20148&quot; value=&quot;5&quot;/&gt;&lt;property id=&quot;20300&quot; value=&quot;Slide 20 - &amp;quot;Connected Classrooms&amp;quot;&quot;/&gt;&lt;property id=&quot;20307&quot; value=&quot;262&quot;/&gt;&lt;/object&gt;&lt;object type=&quot;3&quot; unique_id=&quot;10017&quot;&gt;&lt;property id=&quot;20148&quot; value=&quot;5&quot;/&gt;&lt;property id=&quot;20300&quot; value=&quot;Slide 22 - &amp;quot;Windows 7 Issues&amp;quot;&quot;/&gt;&lt;property id=&quot;20307&quot; value=&quot;263&quot;/&gt;&lt;/object&gt;&lt;object type=&quot;3&quot; unique_id=&quot;10018&quot;&gt;&lt;property id=&quot;20148&quot; value=&quot;5&quot;/&gt;&lt;property id=&quot;20300&quot; value=&quot;Slide 23 - &amp;quot;Windows 7 Issues&amp;quot;&quot;/&gt;&lt;property id=&quot;20307&quot; value=&quot;264&quot;/&gt;&lt;/object&gt;&lt;object type=&quot;3&quot; unique_id=&quot;10019&quot;&gt;&lt;property id=&quot;20148&quot; value=&quot;5&quot;/&gt;&lt;property id=&quot;20300&quot; value=&quot;Slide 24 - &amp;quot;Windows 7 Issues&amp;quot;&quot;/&gt;&lt;property id=&quot;20307&quot; value=&quot;265&quot;/&gt;&lt;/object&gt;&lt;object type=&quot;3&quot; unique_id=&quot;10020&quot;&gt;&lt;property id=&quot;20148&quot; value=&quot;5&quot;/&gt;&lt;property id=&quot;20300&quot; value=&quot;Slide 25 - &amp;quot;Windows 7 Issues&amp;quot;&quot;/&gt;&lt;property id=&quot;20307&quot; value=&quot;266&quot;/&gt;&lt;/object&gt;&lt;object type=&quot;3&quot; unique_id=&quot;10021&quot;&gt;&lt;property id=&quot;20148&quot; value=&quot;5&quot;/&gt;&lt;property id=&quot;20300&quot; value=&quot;Slide 26 - &amp;quot;Software Ordering&amp;quot;&quot;/&gt;&lt;property id=&quot;20307&quot; value=&quot;267&quot;/&gt;&lt;/object&gt;&lt;object type=&quot;3&quot; unique_id=&quot;10022&quot;&gt;&lt;property id=&quot;20148&quot; value=&quot;5&quot;/&gt;&lt;property id=&quot;20300&quot; value=&quot;Slide 27 - &amp;quot;Teched Website Update&amp;#x0D;&amp;#x0A;http://SWSRTechEd.det.nsw.edu.au&amp;#x0D;&amp;#x0A;&amp;quot;&quot;/&gt;&lt;property id=&quot;20307&quot; value=&quot;268&quot;/&gt;&lt;/object&gt;&lt;object type=&quot;3&quot; unique_id=&quot;10065&quot;&gt;&lt;property id=&quot;20148&quot; value=&quot;5&quot;/&gt;&lt;property id=&quot;20300&quot; value=&quot;Slide 32 - &amp;quot;Infrastructure Planning &amp;amp; Wireless&amp;quot;&quot;/&gt;&lt;property id=&quot;20307&quot; value=&quot;275&quot;/&gt;&lt;/object&gt;&lt;object type=&quot;3&quot; unique_id=&quot;10132&quot;&gt;&lt;property id=&quot;20148&quot; value=&quot;5&quot;/&gt;&lt;property id=&quot;20300&quot; value=&quot;Slide 33 - &amp;quot;Wireless &amp;amp; Infrastructure Planning&amp;quot;&quot;/&gt;&lt;property id=&quot;20307&quot; value=&quot;276&quot;/&gt;&lt;/object&gt;&lt;object type=&quot;3&quot; unique_id=&quot;10294&quot;&gt;&lt;property id=&quot;20148&quot; value=&quot;5&quot;/&gt;&lt;property id=&quot;20300&quot; value=&quot;Slide 12 - &amp;quot;T4L Rollout&amp;quot;&quot;/&gt;&lt;property id=&quot;20307&quot; value=&quot;282&quot;/&gt;&lt;/object&gt;&lt;object type=&quot;3&quot; unique_id=&quot;10295&quot;&gt;&lt;property id=&quot;20148&quot; value=&quot;5&quot;/&gt;&lt;property id=&quot;20300&quot; value=&quot;Slide 15 - &amp;quot;Computer Coordinator Funding&amp;quot;&quot;/&gt;&lt;property id=&quot;20307&quot; value=&quot;277&quot;/&gt;&lt;/object&gt;&lt;object type=&quot;3&quot; unique_id=&quot;10296&quot;&gt;&lt;property id=&quot;20148&quot; value=&quot;5&quot;/&gt;&lt;property id=&quot;20300&quot; value=&quot;Slide 40 - &amp;quot;Useful iPad Apps&amp;quot;&quot;/&gt;&lt;property id=&quot;20307&quot; value=&quot;278&quot;/&gt;&lt;/object&gt;&lt;object type=&quot;3&quot; unique_id=&quot;10297&quot;&gt;&lt;property id=&quot;20148&quot; value=&quot;5&quot;/&gt;&lt;property id=&quot;20300&quot; value=&quot;Slide 42 - &amp;quot;BER Defects&amp;quot;&quot;/&gt;&lt;property id=&quot;20307&quot; value=&quot;279&quot;/&gt;&lt;/object&gt;&lt;object type=&quot;3&quot; unique_id=&quot;10456&quot;&gt;&lt;property id=&quot;20148&quot; value=&quot;5&quot;/&gt;&lt;property id=&quot;20300&quot; value=&quot;Slide 13 - &amp;quot;T4L Rollout&amp;quot;&quot;/&gt;&lt;property id=&quot;20307&quot; value=&quot;283&quot;/&gt;&lt;/object&gt;&lt;object type=&quot;3&quot; unique_id=&quot;10457&quot;&gt;&lt;property id=&quot;20148&quot; value=&quot;5&quot;/&gt;&lt;property id=&quot;20300&quot; value=&quot;Slide 14&quot;/&gt;&lt;property id=&quot;20307&quot; value=&quot;284&quot;/&gt;&lt;/object&gt;&lt;object type=&quot;3&quot; unique_id=&quot;10458&quot;&gt;&lt;property id=&quot;20148&quot; value=&quot;5&quot;/&gt;&lt;property id=&quot;20300&quot; value=&quot;Slide 34 - &amp;quot;Wireless &amp;amp; Infrastructure Planning&amp;quot;&quot;/&gt;&lt;property id=&quot;20307&quot; value=&quot;285&quot;/&gt;&lt;/object&gt;&lt;object type=&quot;3&quot; unique_id=&quot;10459&quot;&gt;&lt;property id=&quot;20148&quot; value=&quot;5&quot;/&gt;&lt;property id=&quot;20300&quot; value=&quot;Slide 37 - &amp;quot;Wireless &amp;amp; Infrastructure Planning&amp;quot;&quot;/&gt;&lt;property id=&quot;20307&quot; value=&quot;286&quot;/&gt;&lt;/object&gt;&lt;object type=&quot;3&quot; unique_id=&quot;10461&quot;&gt;&lt;property id=&quot;20148&quot; value=&quot;5&quot;/&gt;&lt;property id=&quot;20300&quot; value=&quot;Slide 36 - &amp;quot;Wireless &amp;amp; Infrastructure Planning&amp;quot;&quot;/&gt;&lt;property id=&quot;20307&quot; value=&quot;287&quot;/&gt;&lt;/object&gt;&lt;object type=&quot;3&quot; unique_id=&quot;10462&quot;&gt;&lt;property id=&quot;20148&quot; value=&quot;5&quot;/&gt;&lt;property id=&quot;20300&quot; value=&quot;Slide 38 - &amp;quot;Wireless &amp;amp; Infrastructure Planning&amp;quot;&quot;/&gt;&lt;property id=&quot;20307&quot; value=&quot;289&quot;/&gt;&lt;/object&gt;&lt;object type=&quot;3&quot; unique_id=&quot;10463&quot;&gt;&lt;property id=&quot;20148&quot; value=&quot;5&quot;/&gt;&lt;property id=&quot;20300&quot; value=&quot;Slide 39 - &amp;quot;Wireless &amp;amp; Infrastructure Planning&amp;quot;&quot;/&gt;&lt;property id=&quot;20307&quot; value=&quot;290&quot;/&gt;&lt;/object&gt;&lt;object type=&quot;3&quot; unique_id=&quot;10804&quot;&gt;&lt;property id=&quot;20148&quot; value=&quot;5&quot;/&gt;&lt;property id=&quot;20300&quot; value=&quot;Slide 16 - &amp;quot;Global Funding – Computer Education&amp;quot;&quot;/&gt;&lt;property id=&quot;20307&quot; value=&quot;291&quot;/&gt;&lt;/object&gt;&lt;object type=&quot;3&quot; unique_id=&quot;10805&quot;&gt;&lt;property id=&quot;20148&quot; value=&quot;5&quot;/&gt;&lt;property id=&quot;20300&quot; value=&quot;Slide 17 - &amp;quot;Global Funding – Computer Education&amp;quot;&quot;/&gt;&lt;property id=&quot;20307&quot; value=&quot;292&quot;/&gt;&lt;/object&gt;&lt;object type=&quot;3&quot; unique_id=&quot;10806&quot;&gt;&lt;property id=&quot;20148&quot; value=&quot;5&quot;/&gt;&lt;property id=&quot;20300&quot; value=&quot;Slide 18 - &amp;quot;Global Funding – Computer Education&amp;quot;&quot;/&gt;&lt;property id=&quot;20307&quot; value=&quot;293&quot;/&gt;&lt;/object&gt;&lt;object type=&quot;3&quot; unique_id=&quot;10960&quot;&gt;&lt;property id=&quot;20148&quot; value=&quot;5&quot;/&gt;&lt;property id=&quot;20300&quot; value=&quot;Slide 28 - &amp;quot;Teched Website Update&amp;quot;&quot;/&gt;&lt;property id=&quot;20307&quot; value=&quot;295&quot;/&gt;&lt;/object&gt;&lt;object type=&quot;3&quot; unique_id=&quot;11117&quot;&gt;&lt;property id=&quot;20148&quot; value=&quot;5&quot;/&gt;&lt;property id=&quot;20300&quot; value=&quot;Slide 29 - &amp;quot;Teched Website Update&amp;quot;&quot;/&gt;&lt;property id=&quot;20307&quot; value=&quot;296&quot;/&gt;&lt;/object&gt;&lt;object type=&quot;3&quot; unique_id=&quot;11278&quot;&gt;&lt;property id=&quot;20148&quot; value=&quot;5&quot;/&gt;&lt;property id=&quot;20300&quot; value=&quot;Slide 30 - &amp;quot;Teched Website Update&amp;quot;&quot;/&gt;&lt;property id=&quot;20307&quot; value=&quot;298&quot;/&gt;&lt;/object&gt;&lt;object type=&quot;3&quot; unique_id=&quot;11279&quot;&gt;&lt;property id=&quot;20148&quot; value=&quot;5&quot;/&gt;&lt;property id=&quot;20300&quot; value=&quot;Slide 31 - &amp;quot;Teched Website Update&amp;quot;&quot;/&gt;&lt;property id=&quot;20307&quot; value=&quot;297&quot;/&gt;&lt;/object&gt;&lt;object type=&quot;3&quot; unique_id=&quot;11448&quot;&gt;&lt;property id=&quot;20148&quot; value=&quot;5&quot;/&gt;&lt;property id=&quot;20300&quot; value=&quot;Slide 56 - &amp;quot;Acer Laptop Warranty Issue&amp;quot;&quot;/&gt;&lt;property id=&quot;20307&quot; value=&quot;299&quot;/&gt;&lt;/object&gt;&lt;object type=&quot;3&quot; unique_id=&quot;11492&quot;&gt;&lt;property id=&quot;20148&quot; value=&quot;5&quot;/&gt;&lt;property id=&quot;20300&quot; value=&quot;Slide 5 - &amp;quot;Enhanced T4L Servers&amp;quot;&quot;/&gt;&lt;property id=&quot;20307&quot; value=&quot;313&quot;/&gt;&lt;/object&gt;&lt;object type=&quot;3&quot; unique_id=&quot;11493&quot;&gt;&lt;property id=&quot;20148&quot; value=&quot;5&quot;/&gt;&lt;property id=&quot;20300&quot; value=&quot;Slide 6 - &amp;quot;Enhanced T4L Servers&amp;quot;&quot;/&gt;&lt;property id=&quot;20307&quot; value=&quot;314&quot;/&gt;&lt;/object&gt;&lt;object type=&quot;3&quot; unique_id=&quot;11494&quot;&gt;&lt;property id=&quot;20148&quot; value=&quot;5&quot;/&gt;&lt;property id=&quot;20300&quot; value=&quot;Slide 21 - &amp;quot;Connected Classrooms&amp;quot;&quot;/&gt;&lt;property id=&quot;20307&quot; value=&quot;301&quot;/&gt;&lt;/object&gt;&lt;object type=&quot;3&quot; unique_id=&quot;11495&quot;&gt;&lt;property id=&quot;20148&quot; value=&quot;5&quot;/&gt;&lt;property id=&quot;20300&quot; value=&quot;Slide 45 - &amp;quot;Netgear NAS&amp;quot;&quot;/&gt;&lt;property id=&quot;20307&quot; value=&quot;307&quot;/&gt;&lt;/object&gt;&lt;object type=&quot;3&quot; unique_id=&quot;11496&quot;&gt;&lt;property id=&quot;20148&quot; value=&quot;5&quot;/&gt;&lt;property id=&quot;20300&quot; value=&quot;Slide 46 - &amp;quot;Network Attached Storage Options&amp;quot;&quot;/&gt;&lt;property id=&quot;20307&quot; value=&quot;308&quot;/&gt;&lt;/object&gt;&lt;object type=&quot;3&quot; unique_id=&quot;11497&quot;&gt;&lt;property id=&quot;20148&quot; value=&quot;5&quot;/&gt;&lt;property id=&quot;20300&quot; value=&quot;Slide 47 - &amp;quot;Network Attached Storage Options&amp;quot;&quot;/&gt;&lt;property id=&quot;20307&quot; value=&quot;309&quot;/&gt;&lt;/object&gt;&lt;object type=&quot;3&quot; unique_id=&quot;11498&quot;&gt;&lt;property id=&quot;20148&quot; value=&quot;5&quot;/&gt;&lt;property id=&quot;20300&quot; value=&quot;Slide 48 - &amp;quot;Network Attached Storage Options&amp;quot;&quot;/&gt;&lt;property id=&quot;20307&quot; value=&quot;310&quot;/&gt;&lt;/object&gt;&lt;object type=&quot;3&quot; unique_id=&quot;11499&quot;&gt;&lt;property id=&quot;20148&quot; value=&quot;5&quot;/&gt;&lt;property id=&quot;20300&quot; value=&quot;Slide 49 - &amp;quot;Network Attached Storage Options&amp;quot;&quot;/&gt;&lt;property id=&quot;20307&quot; value=&quot;311&quot;/&gt;&lt;/object&gt;&lt;object type=&quot;3&quot; unique_id=&quot;11500&quot;&gt;&lt;property id=&quot;20148&quot; value=&quot;5&quot;/&gt;&lt;property id=&quot;20300&quot; value=&quot;Slide 50 - &amp;quot;Network Attached Storage Options&amp;quot;&quot;/&gt;&lt;property id=&quot;20307&quot; value=&quot;312&quot;/&gt;&lt;/object&gt;&lt;object type=&quot;3&quot; unique_id=&quot;11501&quot;&gt;&lt;property id=&quot;20148&quot; value=&quot;5&quot;/&gt;&lt;property id=&quot;20300&quot; value=&quot;Slide 52 - &amp;quot;UPS&amp;quot;&quot;/&gt;&lt;property id=&quot;20307&quot; value=&quot;303&quot;/&gt;&lt;/object&gt;&lt;object type=&quot;3&quot; unique_id=&quot;11502&quot;&gt;&lt;property id=&quot;20148&quot; value=&quot;5&quot;/&gt;&lt;property id=&quot;20300&quot; value=&quot;Slide 53 - &amp;quot;Uninterruptible Power Supply&amp;quot;&quot;/&gt;&lt;property id=&quot;20307&quot; value=&quot;304&quot;/&gt;&lt;/object&gt;&lt;object type=&quot;3&quot; unique_id=&quot;11503&quot;&gt;&lt;property id=&quot;20148&quot; value=&quot;5&quot;/&gt;&lt;property id=&quot;20300&quot; value=&quot;Slide 54 - &amp;quot;Uninterruptible Power Supply&amp;quot;&quot;/&gt;&lt;property id=&quot;20307&quot; value=&quot;305&quot;/&gt;&lt;/object&gt;&lt;object type=&quot;3&quot; unique_id=&quot;11504&quot;&gt;&lt;property id=&quot;20148&quot; value=&quot;5&quot;/&gt;&lt;property id=&quot;20300&quot; value=&quot;Slide 55 - &amp;quot;Uninterruptible Power Supply&amp;quot;&quot;/&gt;&lt;property id=&quot;20307&quot; value=&quot;306&quot;/&gt;&lt;/object&gt;&lt;object type=&quot;3&quot; unique_id=&quot;11728&quot;&gt;&lt;property id=&quot;20148&quot; value=&quot;5&quot;/&gt;&lt;property id=&quot;20300&quot; value=&quot;Slide 19 - &amp;quot;Global Funding – Computer Education&amp;quot;&quot;/&gt;&lt;property id=&quot;20307&quot; value=&quot;316&quot;/&gt;&lt;/object&gt;&lt;object type=&quot;3&quot; unique_id=&quot;12067&quot;&gt;&lt;property id=&quot;20148&quot; value=&quot;5&quot;/&gt;&lt;property id=&quot;20300&quot; value=&quot;Slide 41 - &amp;quot;Useful iPad Apps&amp;quot;&quot;/&gt;&lt;property id=&quot;20307&quot; value=&quot;317&quot;/&gt;&lt;/object&gt;&lt;object type=&quot;3&quot; unique_id=&quot;12296&quot;&gt;&lt;property id=&quot;20148&quot; value=&quot;5&quot;/&gt;&lt;property id=&quot;20300&quot; value=&quot;Slide 43 - &amp;quot;BER Defects&amp;quot;&quot;/&gt;&lt;property id=&quot;20307&quot; value=&quot;318&quot;/&gt;&lt;/object&gt;&lt;object type=&quot;3&quot; unique_id=&quot;12297&quot;&gt;&lt;property id=&quot;20148&quot; value=&quot;5&quot;/&gt;&lt;property id=&quot;20300&quot; value=&quot;Slide 44 - &amp;quot;BER Defects – Sample Test Results&amp;quot;&quot;/&gt;&lt;property id=&quot;20307&quot; value=&quot;320&quot;/&gt;&lt;/object&gt;&lt;object type=&quot;3&quot; unique_id=&quot;12298&quot;&gt;&lt;property id=&quot;20148&quot; value=&quot;5&quot;/&gt;&lt;property id=&quot;20300&quot; value=&quot;Slide 51 - &amp;quot;Network Attached Storage Options&amp;quot;&quot;/&gt;&lt;property id=&quot;20307&quot; value=&quot;321&quot;/&gt;&lt;/object&gt;&lt;object type=&quot;3&quot; unique_id=&quot;13007&quot;&gt;&lt;property id=&quot;20148&quot; value=&quot;5&quot;/&gt;&lt;property id=&quot;20300&quot; value=&quot;Slide 57 - &amp;quot;Question Time&amp;quot;&quot;/&gt;&lt;property id=&quot;20307&quot; value=&quot;322&quot;/&gt;&lt;/object&gt;&lt;object type=&quot;3&quot; unique_id=&quot;13188&quot;&gt;&lt;property id=&quot;20148&quot; value=&quot;5&quot;/&gt;&lt;property id=&quot;20300&quot; value=&quot;Slide 35 - &amp;quot;Wireless &amp;amp; Infrastructure Planning&amp;quot;&quot;/&gt;&lt;property id=&quot;20307&quot; value=&quot;323&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878</TotalTime>
  <Words>2516</Words>
  <Application>Microsoft Office PowerPoint</Application>
  <PresentationFormat>On-screen Show (4:3)</PresentationFormat>
  <Paragraphs>426</Paragraphs>
  <Slides>57</Slides>
  <Notes>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SWSR ICT Coordinators Update</vt:lpstr>
      <vt:lpstr>Agenda</vt:lpstr>
      <vt:lpstr>Enhanced T4L Servers</vt:lpstr>
      <vt:lpstr>Enhanced T4L Servers</vt:lpstr>
      <vt:lpstr>Enhanced T4L Servers</vt:lpstr>
      <vt:lpstr>Enhanced T4L Servers</vt:lpstr>
      <vt:lpstr>Enhanced T4L Servers</vt:lpstr>
      <vt:lpstr>Enhanced T4L Servers</vt:lpstr>
      <vt:lpstr>Enhanced T4L Servers</vt:lpstr>
      <vt:lpstr>Enhanced T4L Servers</vt:lpstr>
      <vt:lpstr>T4L Rollout</vt:lpstr>
      <vt:lpstr>T4L Rollout</vt:lpstr>
      <vt:lpstr>T4L Rollout</vt:lpstr>
      <vt:lpstr>PowerPoint Presentation</vt:lpstr>
      <vt:lpstr>Computer Coordinator Funding</vt:lpstr>
      <vt:lpstr>Global Funding – Computer Education</vt:lpstr>
      <vt:lpstr>Global Funding – Computer Education</vt:lpstr>
      <vt:lpstr>Global Funding – Computer Education</vt:lpstr>
      <vt:lpstr>Global Funding – Computer Education</vt:lpstr>
      <vt:lpstr>Connected Classrooms</vt:lpstr>
      <vt:lpstr>Connected Classrooms</vt:lpstr>
      <vt:lpstr>Windows 7 Issues</vt:lpstr>
      <vt:lpstr>Windows 7 Issues</vt:lpstr>
      <vt:lpstr>Windows 7 Issues</vt:lpstr>
      <vt:lpstr>Windows 7 Issues</vt:lpstr>
      <vt:lpstr>Software Ordering</vt:lpstr>
      <vt:lpstr>Teched Website Update http://SWSRTechEd.det.nsw.edu.au </vt:lpstr>
      <vt:lpstr>Teched Website Update</vt:lpstr>
      <vt:lpstr>Teched Website Update</vt:lpstr>
      <vt:lpstr>Teched Website Update</vt:lpstr>
      <vt:lpstr>Teched Website Update</vt:lpstr>
      <vt:lpstr>Infrastructure Planning &amp; Wireless</vt:lpstr>
      <vt:lpstr>Wireless &amp; Infrastructure Planning</vt:lpstr>
      <vt:lpstr>Wireless &amp; Infrastructure Planning</vt:lpstr>
      <vt:lpstr>Wireless &amp; Infrastructure Planning</vt:lpstr>
      <vt:lpstr>Wireless &amp; Infrastructure Planning</vt:lpstr>
      <vt:lpstr>Wireless &amp; Infrastructure Planning</vt:lpstr>
      <vt:lpstr>Wireless &amp; Infrastructure Planning</vt:lpstr>
      <vt:lpstr>Wireless &amp; Infrastructure Planning</vt:lpstr>
      <vt:lpstr>Useful iPad Apps</vt:lpstr>
      <vt:lpstr>Useful iPad Apps</vt:lpstr>
      <vt:lpstr>BER Defects</vt:lpstr>
      <vt:lpstr>BER Defects</vt:lpstr>
      <vt:lpstr>BER Defects – Sample Test Results</vt:lpstr>
      <vt:lpstr>Netgear NAS</vt:lpstr>
      <vt:lpstr>Network Attached Storage Options</vt:lpstr>
      <vt:lpstr>Network Attached Storage Options</vt:lpstr>
      <vt:lpstr>Network Attached Storage Options</vt:lpstr>
      <vt:lpstr>Network Attached Storage Options</vt:lpstr>
      <vt:lpstr>Network Attached Storage Options</vt:lpstr>
      <vt:lpstr>Network Attached Storage Options</vt:lpstr>
      <vt:lpstr>UPS</vt:lpstr>
      <vt:lpstr>Uninterruptible Power Supply</vt:lpstr>
      <vt:lpstr>Uninterruptible Power Supply</vt:lpstr>
      <vt:lpstr>Uninterruptible Power Supply</vt:lpstr>
      <vt:lpstr>Acer Laptop Warranty Issue</vt:lpstr>
      <vt:lpstr>Question Time</vt:lpstr>
    </vt:vector>
  </TitlesOfParts>
  <Company>NSW, Department of Education and Training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SWSR ICT Coordinators Update</dc:title>
  <dc:creator>Bova, Dominic</dc:creator>
  <cp:lastModifiedBy>Tracey Lopez</cp:lastModifiedBy>
  <cp:revision>107</cp:revision>
  <dcterms:created xsi:type="dcterms:W3CDTF">2011-08-23T05:19:12Z</dcterms:created>
  <dcterms:modified xsi:type="dcterms:W3CDTF">2011-09-28T07:57:00Z</dcterms:modified>
</cp:coreProperties>
</file>